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61" r:id="rId3"/>
    <p:sldId id="285" r:id="rId4"/>
    <p:sldId id="263" r:id="rId5"/>
    <p:sldId id="262" r:id="rId6"/>
    <p:sldId id="286" r:id="rId7"/>
    <p:sldId id="278" r:id="rId8"/>
    <p:sldId id="265" r:id="rId9"/>
    <p:sldId id="266" r:id="rId10"/>
    <p:sldId id="267" r:id="rId11"/>
    <p:sldId id="269" r:id="rId12"/>
    <p:sldId id="275" r:id="rId13"/>
    <p:sldId id="276" r:id="rId14"/>
    <p:sldId id="279" r:id="rId15"/>
    <p:sldId id="281" r:id="rId16"/>
    <p:sldId id="282" r:id="rId17"/>
    <p:sldId id="283" r:id="rId18"/>
    <p:sldId id="284" r:id="rId19"/>
    <p:sldId id="287" r:id="rId20"/>
    <p:sldId id="258" r:id="rId21"/>
    <p:sldId id="259" r:id="rId22"/>
    <p:sldId id="260" r:id="rId23"/>
    <p:sldId id="288" r:id="rId24"/>
  </p:sldIdLst>
  <p:sldSz cx="12192000" cy="6858000"/>
  <p:notesSz cx="6858000" cy="9144000"/>
  <p:embeddedFontLst>
    <p:embeddedFont>
      <p:font typeface="微軟正黑體" pitchFamily="34" charset="-120"/>
      <p:regular r:id="rId26"/>
      <p:bold r:id="rId27"/>
    </p:embeddedFont>
    <p:embeddedFont>
      <p:font typeface="Helvetica Neue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j07Jkbi6Fq29CGR6cMXtBE/Uo40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26" autoAdjust="0"/>
    <p:restoredTop sz="94660"/>
  </p:normalViewPr>
  <p:slideViewPr>
    <p:cSldViewPr>
      <p:cViewPr>
        <p:scale>
          <a:sx n="50" d="100"/>
          <a:sy n="50" d="100"/>
        </p:scale>
        <p:origin x="-1392" y="-37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04630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" name="Google Shape;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" name="Google Shape;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" name="Google Shape;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7" descr="圖形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2680661" y="-2680666"/>
            <a:ext cx="6844853" cy="122061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7"/>
          <p:cNvSpPr/>
          <p:nvPr/>
        </p:nvSpPr>
        <p:spPr>
          <a:xfrm>
            <a:off x="3072807" y="1954053"/>
            <a:ext cx="6502646" cy="295747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0800"/>
                </a:moveTo>
                <a:lnTo>
                  <a:pt x="2456" y="0"/>
                </a:lnTo>
                <a:lnTo>
                  <a:pt x="19144" y="0"/>
                </a:lnTo>
                <a:lnTo>
                  <a:pt x="21600" y="10800"/>
                </a:lnTo>
                <a:lnTo>
                  <a:pt x="19144" y="21600"/>
                </a:lnTo>
                <a:lnTo>
                  <a:pt x="2456" y="21600"/>
                </a:lnTo>
                <a:close/>
              </a:path>
            </a:pathLst>
          </a:custGeom>
          <a:solidFill>
            <a:srgbClr val="FFFFFF"/>
          </a:solidFill>
          <a:ln w="114300" cap="flat" cmpd="sng">
            <a:solidFill>
              <a:srgbClr val="BC954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7" descr="圖形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692189" y="-1192194"/>
            <a:ext cx="6540784" cy="955960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7"/>
          <p:cNvSpPr txBox="1">
            <a:spLocks noGrp="1"/>
          </p:cNvSpPr>
          <p:nvPr>
            <p:ph type="title"/>
          </p:nvPr>
        </p:nvSpPr>
        <p:spPr>
          <a:xfrm>
            <a:off x="2749295" y="2660904"/>
            <a:ext cx="6693409" cy="108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600"/>
              <a:buFont typeface="Microsoft JhengHei"/>
              <a:buNone/>
              <a:defRPr sz="4600">
                <a:solidFill>
                  <a:schemeClr val="accent3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body" idx="1"/>
          </p:nvPr>
        </p:nvSpPr>
        <p:spPr>
          <a:xfrm>
            <a:off x="4681444" y="3891371"/>
            <a:ext cx="2999233" cy="43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比較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>
            <a:spLocks noGrp="1"/>
          </p:cNvSpPr>
          <p:nvPr>
            <p:ph type="title"/>
          </p:nvPr>
        </p:nvSpPr>
        <p:spPr>
          <a:xfrm>
            <a:off x="808073" y="434338"/>
            <a:ext cx="10954727" cy="132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sldNum" idx="12"/>
          </p:nvPr>
        </p:nvSpPr>
        <p:spPr>
          <a:xfrm>
            <a:off x="11677552" y="6404292"/>
            <a:ext cx="273656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82502" y="2194560"/>
            <a:ext cx="10880298" cy="3855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marL="914400" lvl="1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">
  <p:cSld name="自訂版面配置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"/>
          <p:cNvSpPr txBox="1">
            <a:spLocks noGrp="1"/>
          </p:cNvSpPr>
          <p:nvPr>
            <p:ph type="title"/>
          </p:nvPr>
        </p:nvSpPr>
        <p:spPr>
          <a:xfrm>
            <a:off x="808073" y="434338"/>
            <a:ext cx="9161117" cy="539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sldNum" idx="12"/>
          </p:nvPr>
        </p:nvSpPr>
        <p:spPr>
          <a:xfrm>
            <a:off x="11677552" y="6404292"/>
            <a:ext cx="273656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6" descr="圖形 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2680661" y="-2680666"/>
            <a:ext cx="6844853" cy="122061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6"/>
          <p:cNvSpPr txBox="1">
            <a:spLocks noGrp="1"/>
          </p:cNvSpPr>
          <p:nvPr>
            <p:ph type="title"/>
          </p:nvPr>
        </p:nvSpPr>
        <p:spPr>
          <a:xfrm>
            <a:off x="808073" y="434338"/>
            <a:ext cx="10954727" cy="132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rgbClr val="9A753C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rgbClr val="9A753C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rgbClr val="9A753C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rgbClr val="9A753C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rgbClr val="9A753C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rgbClr val="9A753C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rgbClr val="9A753C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rgbClr val="9A753C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753C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rgbClr val="9A753C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sldNum" idx="12"/>
          </p:nvPr>
        </p:nvSpPr>
        <p:spPr>
          <a:xfrm>
            <a:off x="11677552" y="6404292"/>
            <a:ext cx="273656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body" idx="1"/>
          </p:nvPr>
        </p:nvSpPr>
        <p:spPr>
          <a:xfrm>
            <a:off x="882502" y="2194560"/>
            <a:ext cx="10880298" cy="3855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icrosoft JhengHei"/>
              <a:buNone/>
              <a:defRPr sz="2400" b="0" i="0" u="none" strike="noStrike" cap="none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icrosoft JhengHei"/>
              <a:buChar char="•"/>
              <a:defRPr sz="2400" b="0" i="0" u="none" strike="noStrike" cap="none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1371600" marR="0" lvl="2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icrosoft JhengHei"/>
              <a:buChar char="•"/>
              <a:defRPr sz="2400" b="0" i="0" u="none" strike="noStrike" cap="none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828800" marR="0" lvl="3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icrosoft JhengHei"/>
              <a:buChar char="•"/>
              <a:defRPr sz="2400" b="0" i="0" u="none" strike="noStrike" cap="none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2286000" marR="0" lvl="4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icrosoft JhengHei"/>
              <a:buChar char="•"/>
              <a:defRPr sz="2400" b="0" i="0" u="none" strike="noStrike" cap="none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2743200" marR="0" lvl="5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icrosoft JhengHei"/>
              <a:buChar char="•"/>
              <a:defRPr sz="2400" b="0" i="0" u="none" strike="noStrike" cap="none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3200400" marR="0" lvl="6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icrosoft JhengHei"/>
              <a:buChar char="•"/>
              <a:defRPr sz="2400" b="0" i="0" u="none" strike="noStrike" cap="none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3657600" marR="0" lvl="7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icrosoft JhengHei"/>
              <a:buChar char="•"/>
              <a:defRPr sz="2400" b="0" i="0" u="none" strike="noStrike" cap="none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4114800" marR="0" lvl="8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icrosoft JhengHei"/>
              <a:buChar char="•"/>
              <a:defRPr sz="2400" b="0" i="0" u="none" strike="noStrike" cap="none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pic>
        <p:nvPicPr>
          <p:cNvPr id="10" name="Google Shape;10;p6" descr="圖形 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149844" y="4893805"/>
            <a:ext cx="1591346" cy="2617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6" descr="圖形 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 flipH="1">
            <a:off x="9684987" y="-568294"/>
            <a:ext cx="2074305" cy="341145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"/>
          <p:cNvSpPr txBox="1">
            <a:spLocks noGrp="1"/>
          </p:cNvSpPr>
          <p:nvPr>
            <p:ph type="title"/>
          </p:nvPr>
        </p:nvSpPr>
        <p:spPr>
          <a:xfrm>
            <a:off x="3087496" y="2772197"/>
            <a:ext cx="6693409" cy="108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944A"/>
              </a:buClr>
              <a:buSzPct val="100000"/>
              <a:buFont typeface="Microsoft JhengHei"/>
              <a:buNone/>
            </a:pPr>
            <a:r>
              <a:rPr lang="zh-TW" sz="8000" b="1" i="0" u="none" strike="noStrike" cap="none">
                <a:solidFill>
                  <a:srgbClr val="BD944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富貴人生</a:t>
            </a:r>
            <a:endParaRPr sz="8000" b="1" i="0" u="none" strike="noStrike" cap="none">
              <a:solidFill>
                <a:srgbClr val="BD944A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" name="Google Shape;31;p1"/>
          <p:cNvSpPr txBox="1">
            <a:spLocks noGrp="1"/>
          </p:cNvSpPr>
          <p:nvPr>
            <p:ph type="body" idx="1"/>
          </p:nvPr>
        </p:nvSpPr>
        <p:spPr>
          <a:xfrm>
            <a:off x="5412660" y="4166942"/>
            <a:ext cx="2043080" cy="55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D944A"/>
              </a:buClr>
              <a:buSzPts val="3200"/>
              <a:buFont typeface="Arial"/>
              <a:buNone/>
            </a:pPr>
            <a:r>
              <a:rPr lang="zh-TW" sz="3200" b="1" dirty="0" smtClean="0">
                <a:solidFill>
                  <a:srgbClr val="BD944A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TW" altLang="en-US" sz="3200" b="1" dirty="0" smtClean="0">
                <a:solidFill>
                  <a:srgbClr val="BD944A"/>
                </a:solidFill>
                <a:latin typeface="Arial"/>
                <a:ea typeface="Arial"/>
                <a:cs typeface="Arial"/>
                <a:sym typeface="Arial"/>
              </a:rPr>
              <a:t>四</a:t>
            </a:r>
            <a:r>
              <a:rPr lang="zh-TW" sz="3200" b="1" dirty="0" smtClean="0">
                <a:solidFill>
                  <a:srgbClr val="BD944A"/>
                </a:solidFill>
                <a:latin typeface="Arial"/>
                <a:ea typeface="Arial"/>
                <a:cs typeface="Arial"/>
                <a:sym typeface="Arial"/>
              </a:rPr>
              <a:t>堂</a:t>
            </a:r>
            <a:endParaRPr dirty="0"/>
          </a:p>
        </p:txBody>
      </p:sp>
      <p:sp>
        <p:nvSpPr>
          <p:cNvPr id="32" name="Google Shape;32;p1"/>
          <p:cNvSpPr txBox="1"/>
          <p:nvPr/>
        </p:nvSpPr>
        <p:spPr>
          <a:xfrm>
            <a:off x="694944" y="6178554"/>
            <a:ext cx="50169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3C1"/>
              </a:buClr>
              <a:buSzPts val="1400"/>
              <a:buFont typeface="Times New Roman"/>
              <a:buNone/>
            </a:pPr>
            <a:endParaRPr sz="1400" b="1" i="0" u="sng" strike="noStrike" cap="none">
              <a:solidFill>
                <a:srgbClr val="0563C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33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zh-TW" b="1" dirty="0" smtClean="0"/>
              <a:t>休息</a:t>
            </a:r>
            <a:r>
              <a:rPr lang="en-US" altLang="zh-TW" b="1" dirty="0"/>
              <a:t>10</a:t>
            </a:r>
            <a:r>
              <a:rPr lang="zh-TW" altLang="zh-TW" b="1" dirty="0"/>
              <a:t>分鐘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5187" y="1501317"/>
            <a:ext cx="10880298" cy="3855366"/>
          </a:xfrm>
        </p:spPr>
        <p:txBody>
          <a:bodyPr/>
          <a:lstStyle/>
          <a:p>
            <a:pPr algn="ctr"/>
            <a:r>
              <a:rPr lang="en-US" altLang="zh-TW" b="1" dirty="0" smtClean="0"/>
              <a:t>19:58~20:08   </a:t>
            </a:r>
            <a:r>
              <a:rPr lang="zh-TW" altLang="en-US" sz="3600" b="1" dirty="0" smtClean="0"/>
              <a:t>點心時間</a:t>
            </a:r>
            <a:endParaRPr lang="en-US" altLang="zh-TW" sz="3600" b="1" dirty="0" smtClean="0"/>
          </a:p>
          <a:p>
            <a:pPr algn="ctr"/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1" r="37625" b="21111"/>
          <a:stretch/>
        </p:blipFill>
        <p:spPr bwMode="auto">
          <a:xfrm>
            <a:off x="2423592" y="2864728"/>
            <a:ext cx="7604760" cy="286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82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2230761" y="1527175"/>
            <a:ext cx="3001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5. 20:08~20:44</a:t>
            </a:r>
            <a:r>
              <a:rPr lang="zh-TW" altLang="zh-TW" sz="2400" b="1" dirty="0" smtClean="0">
                <a:solidFill>
                  <a:srgbClr val="FF0000"/>
                </a:solidFill>
              </a:rPr>
              <a:t>影片</a:t>
            </a:r>
            <a:endParaRPr lang="zh-TW" altLang="zh-TW" sz="2400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82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7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7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7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92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AutoShape 2" descr="大儒侠史艳文- 抖音百科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4" descr="大儒侠史艳文- 抖音百科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92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什麼叫做五蘊？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416" y="2060848"/>
            <a:ext cx="10880298" cy="3855366"/>
          </a:xfrm>
        </p:spPr>
        <p:txBody>
          <a:bodyPr>
            <a:noAutofit/>
          </a:bodyPr>
          <a:lstStyle/>
          <a:p>
            <a:r>
              <a:rPr lang="zh-TW" altLang="en-US" sz="5400" dirty="0" smtClean="0"/>
              <a:t>所謂</a:t>
            </a:r>
            <a:r>
              <a:rPr lang="zh-TW" altLang="en-US" sz="5400" dirty="0"/>
              <a:t>「</a:t>
            </a:r>
            <a:r>
              <a:rPr lang="zh-TW" altLang="en-US" sz="5400" dirty="0">
                <a:solidFill>
                  <a:srgbClr val="FF0000"/>
                </a:solidFill>
              </a:rPr>
              <a:t>蘊</a:t>
            </a:r>
            <a:r>
              <a:rPr lang="zh-TW" altLang="en-US" sz="5400" dirty="0"/>
              <a:t>」者，</a:t>
            </a:r>
            <a:r>
              <a:rPr lang="zh-TW" altLang="en-US" sz="5400" dirty="0">
                <a:solidFill>
                  <a:srgbClr val="FF0000"/>
                </a:solidFill>
              </a:rPr>
              <a:t>積聚</a:t>
            </a:r>
            <a:r>
              <a:rPr lang="zh-TW" altLang="en-US" sz="5400" dirty="0"/>
              <a:t>的意思，</a:t>
            </a:r>
            <a:r>
              <a:rPr lang="zh-TW" altLang="en-US" sz="5400" dirty="0">
                <a:solidFill>
                  <a:srgbClr val="FF0000"/>
                </a:solidFill>
              </a:rPr>
              <a:t>五</a:t>
            </a:r>
            <a:r>
              <a:rPr lang="zh-TW" altLang="en-US" sz="5400" dirty="0"/>
              <a:t>蘊就是聚集五項有為</a:t>
            </a:r>
            <a:r>
              <a:rPr lang="zh-TW" altLang="en-US" sz="5400" dirty="0"/>
              <a:t>法，即</a:t>
            </a:r>
            <a:r>
              <a:rPr lang="zh-TW" altLang="en-US" sz="5400" dirty="0">
                <a:solidFill>
                  <a:srgbClr val="FF0000"/>
                </a:solidFill>
              </a:rPr>
              <a:t>色、受、想、行、識。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14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8073" y="434338"/>
            <a:ext cx="8024231" cy="1325882"/>
          </a:xfrm>
        </p:spPr>
        <p:txBody>
          <a:bodyPr/>
          <a:lstStyle/>
          <a:p>
            <a:pPr algn="ctr"/>
            <a:r>
              <a:rPr lang="zh-TW" altLang="zh-TW" dirty="0"/>
              <a:t>【富貴人生</a:t>
            </a:r>
            <a:r>
              <a:rPr lang="en-US" altLang="zh-TW" dirty="0" smtClean="0"/>
              <a:t>L4-</a:t>
            </a:r>
            <a:r>
              <a:rPr lang="zh-TW" altLang="zh-TW" dirty="0"/>
              <a:t>參考流程】 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71464" y="1628800"/>
            <a:ext cx="10729192" cy="4824536"/>
          </a:xfrm>
        </p:spPr>
        <p:txBody>
          <a:bodyPr>
            <a:noAutofit/>
          </a:bodyPr>
          <a:lstStyle/>
          <a:p>
            <a:r>
              <a:rPr lang="en-US" altLang="zh-TW" b="1" dirty="0" smtClean="0"/>
              <a:t>1</a:t>
            </a:r>
            <a:r>
              <a:rPr lang="en-US" altLang="zh-TW" b="1" dirty="0"/>
              <a:t>. 19:00~19:05 </a:t>
            </a:r>
            <a:r>
              <a:rPr lang="zh-TW" altLang="zh-TW" b="1" dirty="0"/>
              <a:t>班長前言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複習</a:t>
            </a:r>
            <a:r>
              <a:rPr lang="zh-TW" altLang="en-US" b="1" dirty="0" smtClean="0"/>
              <a:t>第三堂</a:t>
            </a:r>
            <a:r>
              <a:rPr lang="zh-TW" altLang="en-US" b="1" dirty="0" smtClean="0"/>
              <a:t>課</a:t>
            </a:r>
            <a:r>
              <a:rPr lang="en-US" altLang="zh-TW" b="1" dirty="0" smtClean="0"/>
              <a:t>) </a:t>
            </a:r>
            <a:endParaRPr lang="zh-TW" altLang="zh-TW" dirty="0"/>
          </a:p>
          <a:p>
            <a:r>
              <a:rPr lang="en-US" altLang="zh-TW" b="1" dirty="0"/>
              <a:t>2. 19:05~19:40 </a:t>
            </a:r>
            <a:r>
              <a:rPr lang="zh-TW" altLang="zh-TW" b="1" dirty="0"/>
              <a:t>影片</a:t>
            </a:r>
            <a:r>
              <a:rPr lang="en-US" altLang="zh-TW" b="1" dirty="0"/>
              <a:t>(</a:t>
            </a:r>
            <a:r>
              <a:rPr lang="en-US" altLang="zh-TW" b="1" dirty="0" smtClean="0"/>
              <a:t>33</a:t>
            </a:r>
            <a:r>
              <a:rPr lang="zh-TW" altLang="zh-TW" b="1" dirty="0" smtClean="0"/>
              <a:t>分</a:t>
            </a:r>
            <a:r>
              <a:rPr lang="en-US" altLang="zh-TW" b="1" dirty="0" smtClean="0"/>
              <a:t>33</a:t>
            </a:r>
            <a:r>
              <a:rPr lang="zh-TW" altLang="zh-TW" b="1" dirty="0" smtClean="0"/>
              <a:t>秒</a:t>
            </a:r>
            <a:r>
              <a:rPr lang="en-US" altLang="zh-TW" b="1" dirty="0"/>
              <a:t>)</a:t>
            </a:r>
            <a:r>
              <a:rPr lang="en-US" altLang="zh-TW" dirty="0"/>
              <a:t> </a:t>
            </a:r>
            <a:endParaRPr lang="zh-TW" altLang="zh-TW" dirty="0"/>
          </a:p>
          <a:p>
            <a:r>
              <a:rPr lang="en-US" altLang="zh-TW" b="1" dirty="0"/>
              <a:t>Q1.</a:t>
            </a:r>
            <a:r>
              <a:rPr lang="en-US" altLang="zh-TW" dirty="0"/>
              <a:t> </a:t>
            </a:r>
            <a:r>
              <a:rPr lang="zh-TW" altLang="zh-TW" b="1" dirty="0"/>
              <a:t>你覺得命運可以改變嗎</a:t>
            </a:r>
            <a:r>
              <a:rPr lang="en-US" altLang="zh-TW" b="1" dirty="0"/>
              <a:t>?</a:t>
            </a:r>
            <a:r>
              <a:rPr lang="zh-TW" altLang="zh-TW" b="1" dirty="0"/>
              <a:t>要如何改變命運</a:t>
            </a:r>
            <a:r>
              <a:rPr lang="en-US" altLang="zh-TW" b="1" dirty="0"/>
              <a:t>?</a:t>
            </a:r>
            <a:endParaRPr lang="zh-TW" altLang="zh-TW" dirty="0"/>
          </a:p>
          <a:p>
            <a:r>
              <a:rPr lang="en-US" altLang="zh-TW" b="1" dirty="0" smtClean="0"/>
              <a:t>3</a:t>
            </a:r>
            <a:r>
              <a:rPr lang="en-US" altLang="zh-TW" b="1" dirty="0"/>
              <a:t>. 19:40~19:58 </a:t>
            </a:r>
            <a:r>
              <a:rPr lang="zh-TW" altLang="zh-TW" b="1" dirty="0"/>
              <a:t>研討：小組</a:t>
            </a:r>
            <a:r>
              <a:rPr lang="en-US" altLang="zh-TW" b="1" dirty="0"/>
              <a:t>7’/</a:t>
            </a:r>
            <a:r>
              <a:rPr lang="zh-TW" altLang="zh-TW" b="1" dirty="0"/>
              <a:t>大組</a:t>
            </a:r>
            <a:r>
              <a:rPr lang="en-US" altLang="zh-TW" b="1" dirty="0"/>
              <a:t>7’/</a:t>
            </a:r>
            <a:r>
              <a:rPr lang="zh-TW" altLang="zh-TW" b="1" dirty="0"/>
              <a:t>收攝</a:t>
            </a:r>
            <a:r>
              <a:rPr lang="en-US" altLang="zh-TW" b="1" dirty="0"/>
              <a:t>4’</a:t>
            </a:r>
            <a:endParaRPr lang="zh-TW" altLang="zh-TW" dirty="0"/>
          </a:p>
          <a:p>
            <a:r>
              <a:rPr lang="en-US" altLang="zh-TW" b="1" dirty="0"/>
              <a:t>4.19:58~20:08 </a:t>
            </a:r>
            <a:r>
              <a:rPr lang="zh-TW" altLang="zh-TW" b="1" dirty="0"/>
              <a:t>休息</a:t>
            </a:r>
            <a:r>
              <a:rPr lang="en-US" altLang="zh-TW" b="1" dirty="0"/>
              <a:t>10</a:t>
            </a:r>
            <a:r>
              <a:rPr lang="zh-TW" altLang="zh-TW" b="1" dirty="0"/>
              <a:t>分鐘</a:t>
            </a:r>
            <a:endParaRPr lang="zh-TW" altLang="zh-TW" dirty="0"/>
          </a:p>
          <a:p>
            <a:r>
              <a:rPr lang="en-US" altLang="zh-TW" b="1" dirty="0"/>
              <a:t>5. </a:t>
            </a:r>
            <a:r>
              <a:rPr lang="en-US" altLang="zh-TW" b="1" dirty="0" smtClean="0"/>
              <a:t>20:08~20:46</a:t>
            </a:r>
            <a:r>
              <a:rPr lang="zh-TW" altLang="zh-TW" b="1" dirty="0" smtClean="0"/>
              <a:t>影片</a:t>
            </a:r>
            <a:r>
              <a:rPr lang="en-US" altLang="zh-TW" b="1" dirty="0"/>
              <a:t>(</a:t>
            </a:r>
            <a:r>
              <a:rPr lang="en-US" altLang="zh-TW" b="1" dirty="0" smtClean="0"/>
              <a:t>33</a:t>
            </a:r>
            <a:r>
              <a:rPr lang="zh-TW" altLang="zh-TW" b="1" dirty="0" smtClean="0"/>
              <a:t>分</a:t>
            </a:r>
            <a:r>
              <a:rPr lang="en-US" altLang="zh-TW" b="1" dirty="0" smtClean="0"/>
              <a:t>33</a:t>
            </a:r>
            <a:r>
              <a:rPr lang="zh-TW" altLang="zh-TW" b="1" dirty="0" smtClean="0"/>
              <a:t>秒</a:t>
            </a:r>
            <a:r>
              <a:rPr lang="en-US" altLang="zh-TW" b="1" dirty="0"/>
              <a:t>~</a:t>
            </a:r>
            <a:r>
              <a:rPr lang="zh-TW" altLang="zh-TW" b="1" dirty="0"/>
              <a:t>結束</a:t>
            </a:r>
            <a:r>
              <a:rPr lang="en-US" altLang="zh-TW" b="1" dirty="0"/>
              <a:t>/</a:t>
            </a:r>
            <a:r>
              <a:rPr lang="en-US" altLang="zh-TW" b="1" dirty="0" smtClean="0"/>
              <a:t>37</a:t>
            </a:r>
            <a:r>
              <a:rPr lang="zh-TW" altLang="zh-TW" b="1" dirty="0" smtClean="0"/>
              <a:t>分</a:t>
            </a:r>
            <a:r>
              <a:rPr lang="en-US" altLang="zh-TW" b="1" dirty="0" smtClean="0"/>
              <a:t>30</a:t>
            </a:r>
            <a:r>
              <a:rPr lang="zh-TW" altLang="zh-TW" b="1" dirty="0" smtClean="0"/>
              <a:t>秒</a:t>
            </a:r>
            <a:r>
              <a:rPr lang="en-US" altLang="zh-TW" b="1" dirty="0"/>
              <a:t>)</a:t>
            </a:r>
            <a:endParaRPr lang="zh-TW" altLang="zh-TW" dirty="0"/>
          </a:p>
          <a:p>
            <a:r>
              <a:rPr lang="en-US" altLang="zh-TW" b="1" dirty="0"/>
              <a:t>6. </a:t>
            </a:r>
            <a:r>
              <a:rPr lang="en-US" altLang="zh-TW" b="1" dirty="0" smtClean="0"/>
              <a:t>20:42~21:15 </a:t>
            </a:r>
            <a:r>
              <a:rPr lang="zh-TW" altLang="zh-TW" b="1" dirty="0"/>
              <a:t>學習總結</a:t>
            </a:r>
            <a:endParaRPr lang="zh-TW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9190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1279886" y="331941"/>
            <a:ext cx="4816114" cy="155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D944A"/>
              </a:buClr>
              <a:buSzPts val="6000"/>
              <a:buFont typeface="Arial"/>
              <a:buNone/>
            </a:pPr>
            <a:r>
              <a:rPr lang="zh-TW" sz="6000" b="1" dirty="0">
                <a:solidFill>
                  <a:srgbClr val="BD944A"/>
                </a:solidFill>
                <a:latin typeface="Arial"/>
                <a:ea typeface="Arial"/>
                <a:cs typeface="Arial"/>
                <a:sym typeface="Arial"/>
              </a:rPr>
              <a:t>總結分享</a:t>
            </a:r>
            <a:endParaRPr dirty="0"/>
          </a:p>
        </p:txBody>
      </p:sp>
      <p:sp>
        <p:nvSpPr>
          <p:cNvPr id="44" name="Google Shape;44;p3"/>
          <p:cNvSpPr txBox="1">
            <a:spLocks noGrp="1"/>
          </p:cNvSpPr>
          <p:nvPr>
            <p:ph type="body" idx="1"/>
          </p:nvPr>
        </p:nvSpPr>
        <p:spPr>
          <a:xfrm>
            <a:off x="1279886" y="1891430"/>
            <a:ext cx="9801096" cy="425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696"/>
              </a:buClr>
              <a:buSzPts val="7800"/>
              <a:buFont typeface="Arial"/>
              <a:buNone/>
            </a:pPr>
            <a:r>
              <a:rPr lang="zh-TW" sz="7800" b="1" dirty="0">
                <a:solidFill>
                  <a:srgbClr val="005696"/>
                </a:solidFill>
                <a:latin typeface="Arial"/>
                <a:ea typeface="Arial"/>
                <a:cs typeface="Arial"/>
                <a:sym typeface="Arial"/>
              </a:rPr>
              <a:t>我今天</a:t>
            </a:r>
            <a:endParaRPr sz="7800" b="1" dirty="0">
              <a:solidFill>
                <a:srgbClr val="0056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696"/>
              </a:buClr>
              <a:buSzPts val="7800"/>
              <a:buFont typeface="Arial"/>
              <a:buNone/>
            </a:pPr>
            <a:r>
              <a:rPr lang="zh-TW" sz="7800" b="1" dirty="0">
                <a:solidFill>
                  <a:srgbClr val="005696"/>
                </a:solidFill>
                <a:latin typeface="Arial"/>
                <a:ea typeface="Arial"/>
                <a:cs typeface="Arial"/>
                <a:sym typeface="Arial"/>
              </a:rPr>
              <a:t>印象最深刻的一句話</a:t>
            </a:r>
            <a:endParaRPr dirty="0"/>
          </a:p>
          <a:p>
            <a:pPr marL="0" lvl="0" indent="0" algn="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5696"/>
              </a:buClr>
              <a:buSzPts val="5400"/>
              <a:buFont typeface="Arial"/>
              <a:buNone/>
            </a:pPr>
            <a:r>
              <a:rPr lang="zh-TW" sz="5400" b="1" dirty="0" smtClean="0">
                <a:solidFill>
                  <a:srgbClr val="005696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zh-TW" altLang="en-US" sz="5400" b="1" dirty="0" smtClean="0">
                <a:solidFill>
                  <a:srgbClr val="005696"/>
                </a:solidFill>
                <a:latin typeface="Arial"/>
                <a:ea typeface="Arial"/>
                <a:cs typeface="Arial"/>
                <a:sym typeface="Arial"/>
              </a:rPr>
              <a:t>寫下</a:t>
            </a:r>
            <a:r>
              <a:rPr lang="zh-TW" sz="5400" b="1" dirty="0" smtClean="0">
                <a:solidFill>
                  <a:srgbClr val="005696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zh-TW" sz="5400" b="1" dirty="0">
                <a:solidFill>
                  <a:srgbClr val="005696"/>
                </a:solidFill>
                <a:latin typeface="Arial"/>
                <a:ea typeface="Arial"/>
                <a:cs typeface="Arial"/>
                <a:sym typeface="Arial"/>
              </a:rPr>
              <a:t>個字以內)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1124471" y="356993"/>
            <a:ext cx="5251277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D944A"/>
              </a:buClr>
              <a:buSzPts val="6000"/>
              <a:buFont typeface="Arial"/>
              <a:buNone/>
            </a:pPr>
            <a:r>
              <a:rPr lang="zh-TW" sz="6000" b="1">
                <a:solidFill>
                  <a:srgbClr val="BD944A"/>
                </a:solidFill>
                <a:latin typeface="Arial"/>
                <a:ea typeface="Arial"/>
                <a:cs typeface="Arial"/>
                <a:sym typeface="Arial"/>
              </a:rPr>
              <a:t>學習筆記</a:t>
            </a:r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0" y="1772816"/>
            <a:ext cx="11438100" cy="40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70000" lnSpcReduction="20000"/>
          </a:bodyPr>
          <a:lstStyle/>
          <a:p>
            <a:pPr marL="898525" indent="-669925"/>
            <a:r>
              <a:rPr lang="en-US" altLang="zh-TW" sz="4800" b="1" dirty="0"/>
              <a:t>1</a:t>
            </a:r>
            <a:r>
              <a:rPr lang="zh-TW" altLang="zh-TW" sz="4800" b="1" dirty="0"/>
              <a:t>、不是命運不可以改變，是因為我們都在錯的地方改變，真正的改變要在主因上努力。</a:t>
            </a:r>
            <a:endParaRPr lang="zh-TW" altLang="zh-TW" sz="4800" dirty="0"/>
          </a:p>
          <a:p>
            <a:pPr marL="898525" indent="-669925"/>
            <a:r>
              <a:rPr lang="en-US" altLang="zh-TW" sz="4800" b="1" dirty="0"/>
              <a:t>2</a:t>
            </a:r>
            <a:r>
              <a:rPr lang="zh-TW" altLang="zh-TW" sz="4800" b="1" dirty="0"/>
              <a:t>、改變命運的關鍵就在於從根本上改變自己的心念開始，心念的轉換，一念善或一念惡，都在改變我們的命運。</a:t>
            </a:r>
            <a:endParaRPr lang="zh-TW" altLang="zh-TW" sz="4800" dirty="0"/>
          </a:p>
          <a:p>
            <a:r>
              <a:rPr lang="en-US" altLang="zh-TW" sz="4800" b="1" dirty="0"/>
              <a:t>3</a:t>
            </a:r>
            <a:r>
              <a:rPr lang="zh-TW" altLang="zh-TW" sz="4800" b="1" dirty="0"/>
              <a:t>、改變命運最關鍵的地方在於我們的心。</a:t>
            </a:r>
            <a:endParaRPr sz="6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1649260" y="870560"/>
            <a:ext cx="5251277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D944A"/>
              </a:buClr>
              <a:buSzPts val="6000"/>
              <a:buFont typeface="Arial"/>
              <a:buNone/>
            </a:pPr>
            <a:r>
              <a:rPr lang="zh-TW" altLang="en-US" sz="6000" b="1" dirty="0" smtClean="0">
                <a:solidFill>
                  <a:srgbClr val="BD944A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第五</a:t>
            </a:r>
            <a:r>
              <a:rPr lang="zh-TW" sz="6000" b="1" dirty="0" smtClean="0">
                <a:solidFill>
                  <a:srgbClr val="BD944A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堂</a:t>
            </a:r>
            <a:r>
              <a:rPr lang="zh-TW" altLang="en-US" sz="6000" b="1" dirty="0" smtClean="0">
                <a:solidFill>
                  <a:srgbClr val="BD944A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課 </a:t>
            </a:r>
            <a:r>
              <a:rPr lang="zh-TW" sz="6000" b="1" dirty="0" smtClean="0">
                <a:solidFill>
                  <a:srgbClr val="BD944A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預告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1"/>
          </p:nvPr>
        </p:nvSpPr>
        <p:spPr>
          <a:xfrm>
            <a:off x="1649260" y="2242159"/>
            <a:ext cx="9423748" cy="454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2B3A77"/>
              </a:buClr>
              <a:buSzPts val="8000"/>
            </a:pPr>
            <a:r>
              <a:rPr lang="zh-TW" altLang="zh-TW" sz="7200" b="1" dirty="0"/>
              <a:t>改變命運的主因在於心</a:t>
            </a:r>
            <a:r>
              <a:rPr lang="zh-TW" altLang="zh-TW" sz="7200" b="1" dirty="0" smtClean="0"/>
              <a:t>，</a:t>
            </a:r>
            <a:r>
              <a:rPr lang="en-US" altLang="zh-TW" sz="7200" b="1" dirty="0" smtClean="0"/>
              <a:t/>
            </a:r>
            <a:br>
              <a:rPr lang="en-US" altLang="zh-TW" sz="7200" b="1" dirty="0" smtClean="0"/>
            </a:br>
            <a:r>
              <a:rPr lang="zh-TW" altLang="zh-TW" sz="7200" b="1" dirty="0" smtClean="0"/>
              <a:t>心</a:t>
            </a:r>
            <a:r>
              <a:rPr lang="zh-TW" altLang="zh-TW" sz="7200" b="1" dirty="0"/>
              <a:t>如何改變？</a:t>
            </a:r>
            <a:endParaRPr lang="zh-TW" altLang="zh-TW" sz="7200" dirty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2B3A77"/>
              </a:buClr>
              <a:buSzPts val="8000"/>
              <a:buFont typeface="Arial"/>
              <a:buNone/>
            </a:pPr>
            <a:endParaRPr sz="72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s://tcmaster.daai.tv/wp-content/uploads/2018/09/0827%E8%96%B0%E6%B3%95%E9%A6%99%E7%AD%86%E8%A8%98_180828_0004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2752"/>
            <a:ext cx="12360696" cy="990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414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/>
              <a:t>複習</a:t>
            </a:r>
            <a:r>
              <a:rPr lang="zh-TW" altLang="en-US" b="1" dirty="0" smtClean="0"/>
              <a:t>第三堂</a:t>
            </a:r>
            <a:r>
              <a:rPr lang="zh-TW" altLang="en-US" b="1" dirty="0"/>
              <a:t>課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83432" y="1628800"/>
            <a:ext cx="10880298" cy="4464496"/>
          </a:xfrm>
        </p:spPr>
        <p:txBody>
          <a:bodyPr>
            <a:noAutofit/>
          </a:bodyPr>
          <a:lstStyle/>
          <a:p>
            <a:pPr marL="1341438" indent="-1341438"/>
            <a:r>
              <a:rPr lang="en-US" altLang="zh-TW" sz="3600" b="1" dirty="0"/>
              <a:t>1</a:t>
            </a:r>
            <a:r>
              <a:rPr lang="zh-TW" altLang="zh-TW" sz="3600" b="1" dirty="0"/>
              <a:t>、生命無法絕對自主，只能相對自主。</a:t>
            </a:r>
            <a:r>
              <a:rPr lang="en-US" altLang="zh-TW" sz="3600" b="1" dirty="0"/>
              <a:t> </a:t>
            </a:r>
          </a:p>
          <a:p>
            <a:pPr marL="990600" indent="-990600"/>
            <a:r>
              <a:rPr lang="en-US" altLang="zh-TW" sz="3600" b="1" dirty="0"/>
              <a:t>2</a:t>
            </a:r>
            <a:r>
              <a:rPr lang="zh-TW" altLang="zh-TW" sz="3600" b="1" dirty="0"/>
              <a:t>、認識命運的存在不是要大家認命，而是透由學習重新思考人生。</a:t>
            </a:r>
            <a:endParaRPr lang="zh-TW" altLang="zh-TW" sz="3600" dirty="0"/>
          </a:p>
          <a:p>
            <a:pPr marL="274638" indent="-46038"/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60175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2. 19:05~19:40 </a:t>
            </a:r>
            <a:r>
              <a:rPr lang="zh-TW" altLang="zh-TW" b="1" dirty="0"/>
              <a:t>影片</a:t>
            </a:r>
            <a:r>
              <a:rPr lang="en-US" altLang="zh-TW" b="1" dirty="0"/>
              <a:t>(34</a:t>
            </a:r>
            <a:r>
              <a:rPr lang="zh-TW" altLang="zh-TW" b="1" dirty="0" smtClean="0"/>
              <a:t>分</a:t>
            </a:r>
            <a:r>
              <a:rPr lang="en-US" altLang="zh-TW" b="1" dirty="0" smtClean="0"/>
              <a:t>58</a:t>
            </a:r>
            <a:r>
              <a:rPr lang="zh-TW" altLang="zh-TW" b="1" dirty="0" smtClean="0"/>
              <a:t>秒</a:t>
            </a:r>
            <a:r>
              <a:rPr lang="en-US" altLang="zh-TW" b="1" dirty="0"/>
              <a:t>)</a:t>
            </a:r>
            <a:r>
              <a:rPr lang="en-US" altLang="zh-TW" dirty="0"/>
              <a:t> </a:t>
            </a:r>
            <a:endParaRPr lang="zh-TW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1" y="1698144"/>
            <a:ext cx="8856984" cy="498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33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55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48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07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33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33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288</Words>
  <Application>Microsoft Office PowerPoint</Application>
  <PresentationFormat>自訂</PresentationFormat>
  <Paragraphs>29</Paragraphs>
  <Slides>23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9" baseType="lpstr">
      <vt:lpstr>Arial</vt:lpstr>
      <vt:lpstr>新細明體</vt:lpstr>
      <vt:lpstr>微軟正黑體</vt:lpstr>
      <vt:lpstr>Helvetica Neue</vt:lpstr>
      <vt:lpstr>Times New Roman</vt:lpstr>
      <vt:lpstr>Office 佈景主題</vt:lpstr>
      <vt:lpstr>富貴人生</vt:lpstr>
      <vt:lpstr>【富貴人生L4-參考流程】 </vt:lpstr>
      <vt:lpstr>複習第三堂課</vt:lpstr>
      <vt:lpstr>2. 19:05~19:40 影片(34分58秒)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休息10分鐘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什麼叫做五蘊？</vt:lpstr>
      <vt:lpstr>總結分享</vt:lpstr>
      <vt:lpstr>學習筆記</vt:lpstr>
      <vt:lpstr>第五堂課 預告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富貴人生</dc:title>
  <dc:creator>USER</dc:creator>
  <cp:lastModifiedBy>user</cp:lastModifiedBy>
  <cp:revision>66</cp:revision>
  <dcterms:modified xsi:type="dcterms:W3CDTF">2024-10-01T07:14:40Z</dcterms:modified>
</cp:coreProperties>
</file>