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68" r:id="rId4"/>
    <p:sldId id="262" r:id="rId5"/>
    <p:sldId id="278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57" r:id="rId27"/>
    <p:sldId id="258" r:id="rId28"/>
    <p:sldId id="259" r:id="rId29"/>
    <p:sldId id="260" r:id="rId30"/>
  </p:sldIdLst>
  <p:sldSz cx="12192000" cy="6858000"/>
  <p:notesSz cx="6858000" cy="9144000"/>
  <p:embeddedFontLst>
    <p:embeddedFont>
      <p:font typeface="Helvetica Neue" charset="0"/>
      <p:regular r:id="rId32"/>
      <p:bold r:id="rId33"/>
      <p:italic r:id="rId34"/>
      <p:boldItalic r:id="rId35"/>
    </p:embeddedFont>
    <p:embeddedFont>
      <p:font typeface="Microsoft JhengHei" pitchFamily="34" charset="-12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07Jkbi6Fq29CGR6cMXtBE/Uo4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86" y="-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4630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" name="Google Shape;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" name="Google Shape;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" name="Google Shape;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7" descr="圖形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680661" y="-2680666"/>
            <a:ext cx="6844853" cy="12206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7"/>
          <p:cNvSpPr/>
          <p:nvPr/>
        </p:nvSpPr>
        <p:spPr>
          <a:xfrm>
            <a:off x="3072807" y="1954053"/>
            <a:ext cx="6502646" cy="2957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2456" y="0"/>
                </a:lnTo>
                <a:lnTo>
                  <a:pt x="19144" y="0"/>
                </a:lnTo>
                <a:lnTo>
                  <a:pt x="21600" y="10800"/>
                </a:lnTo>
                <a:lnTo>
                  <a:pt x="19144" y="21600"/>
                </a:lnTo>
                <a:lnTo>
                  <a:pt x="2456" y="21600"/>
                </a:lnTo>
                <a:close/>
              </a:path>
            </a:pathLst>
          </a:custGeom>
          <a:solidFill>
            <a:srgbClr val="FFFFFF"/>
          </a:solidFill>
          <a:ln w="114300" cap="flat" cmpd="sng">
            <a:solidFill>
              <a:srgbClr val="BC954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7" descr="圖形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92189" y="-1192194"/>
            <a:ext cx="6540784" cy="9559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2749295" y="2660904"/>
            <a:ext cx="6693409" cy="108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Microsoft JhengHei"/>
              <a:buNone/>
              <a:defRPr sz="4600"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4681444" y="3891371"/>
            <a:ext cx="2999233" cy="43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比較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10954727" cy="132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82502" y="2194560"/>
            <a:ext cx="10880298" cy="3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9161117" cy="53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6" descr="圖形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680661" y="-2680666"/>
            <a:ext cx="6844853" cy="12206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6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10954727" cy="132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body" idx="1"/>
          </p:nvPr>
        </p:nvSpPr>
        <p:spPr>
          <a:xfrm>
            <a:off x="882502" y="2194560"/>
            <a:ext cx="10880298" cy="3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None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3200400" marR="0" lvl="6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657600" marR="0" lvl="7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4114800" marR="0" lvl="8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pic>
        <p:nvPicPr>
          <p:cNvPr id="10" name="Google Shape;10;p6" descr="圖形 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49844" y="4893805"/>
            <a:ext cx="1591346" cy="261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6" descr="圖形 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 flipH="1">
            <a:off x="9684987" y="-568294"/>
            <a:ext cx="2074305" cy="34114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"/>
          <p:cNvSpPr txBox="1">
            <a:spLocks noGrp="1"/>
          </p:cNvSpPr>
          <p:nvPr>
            <p:ph type="title"/>
          </p:nvPr>
        </p:nvSpPr>
        <p:spPr>
          <a:xfrm>
            <a:off x="3087496" y="2772197"/>
            <a:ext cx="6693409" cy="108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ct val="100000"/>
              <a:buFont typeface="Microsoft JhengHei"/>
              <a:buNone/>
            </a:pPr>
            <a:r>
              <a:rPr lang="zh-TW" sz="8000" b="1" i="0" u="none" strike="noStrike" cap="none">
                <a:solidFill>
                  <a:srgbClr val="BD944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富貴人生</a:t>
            </a:r>
            <a:endParaRPr sz="8000" b="1" i="0" u="none" strike="noStrike" cap="none">
              <a:solidFill>
                <a:srgbClr val="BD944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Google Shape;31;p1"/>
          <p:cNvSpPr txBox="1">
            <a:spLocks noGrp="1"/>
          </p:cNvSpPr>
          <p:nvPr>
            <p:ph type="body" idx="1"/>
          </p:nvPr>
        </p:nvSpPr>
        <p:spPr>
          <a:xfrm>
            <a:off x="5412660" y="4166942"/>
            <a:ext cx="2043080" cy="55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3200"/>
              <a:buFont typeface="Arial"/>
              <a:buNone/>
            </a:pPr>
            <a:r>
              <a:rPr lang="zh-TW" sz="3200" b="1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第二堂</a:t>
            </a:r>
            <a:endParaRPr/>
          </a:p>
        </p:txBody>
      </p:sp>
      <p:sp>
        <p:nvSpPr>
          <p:cNvPr id="32" name="Google Shape;32;p1"/>
          <p:cNvSpPr txBox="1"/>
          <p:nvPr/>
        </p:nvSpPr>
        <p:spPr>
          <a:xfrm>
            <a:off x="694944" y="6178554"/>
            <a:ext cx="50169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400"/>
              <a:buFont typeface="Times New Roman"/>
              <a:buNone/>
            </a:pPr>
            <a:endParaRPr sz="1400" b="1" i="0" u="sng" strike="noStrike" cap="none">
              <a:solidFill>
                <a:srgbClr val="0563C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0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199456" y="5733256"/>
            <a:ext cx="2973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FF66"/>
                </a:solidFill>
              </a:rPr>
              <a:t>3. </a:t>
            </a:r>
            <a:r>
              <a:rPr lang="en-US" altLang="zh-TW" sz="3200" b="1" dirty="0" smtClean="0">
                <a:solidFill>
                  <a:srgbClr val="FFFF66"/>
                </a:solidFill>
              </a:rPr>
              <a:t>19:40~19:58</a:t>
            </a:r>
            <a:endParaRPr lang="zh-TW" altLang="zh-TW" sz="32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b="1" dirty="0" smtClean="0"/>
              <a:t>休息</a:t>
            </a:r>
            <a:r>
              <a:rPr lang="en-US" altLang="zh-TW" b="1" dirty="0"/>
              <a:t>10</a:t>
            </a:r>
            <a:r>
              <a:rPr lang="zh-TW" altLang="zh-TW" b="1" dirty="0"/>
              <a:t>分鐘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TW" b="1" dirty="0" smtClean="0"/>
              <a:t>19:58~20:08</a:t>
            </a:r>
          </a:p>
          <a:p>
            <a:pPr algn="ctr"/>
            <a:r>
              <a:rPr lang="zh-TW" altLang="en-US" b="1" dirty="0" smtClean="0"/>
              <a:t>點心時間</a:t>
            </a:r>
            <a:endParaRPr lang="en-US" altLang="zh-TW" b="1" dirty="0" smtClean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230761" y="1527175"/>
            <a:ext cx="3001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5. 20:08~20:44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影片</a:t>
            </a:r>
            <a:endParaRPr lang="zh-TW" altLang="zh-TW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8073" y="434338"/>
            <a:ext cx="8024231" cy="1325882"/>
          </a:xfrm>
        </p:spPr>
        <p:txBody>
          <a:bodyPr/>
          <a:lstStyle/>
          <a:p>
            <a:pPr algn="ctr"/>
            <a:r>
              <a:rPr lang="zh-TW" altLang="zh-TW" dirty="0"/>
              <a:t>【富貴人生</a:t>
            </a:r>
            <a:r>
              <a:rPr lang="en-US" altLang="zh-TW" dirty="0"/>
              <a:t>L2-</a:t>
            </a:r>
            <a:r>
              <a:rPr lang="zh-TW" altLang="zh-TW" dirty="0"/>
              <a:t>參考流程】 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71464" y="1628800"/>
            <a:ext cx="10729192" cy="4824536"/>
          </a:xfrm>
        </p:spPr>
        <p:txBody>
          <a:bodyPr>
            <a:noAutofit/>
          </a:bodyPr>
          <a:lstStyle/>
          <a:p>
            <a:r>
              <a:rPr lang="en-US" altLang="zh-TW" b="1" dirty="0" smtClean="0"/>
              <a:t>1</a:t>
            </a:r>
            <a:r>
              <a:rPr lang="en-US" altLang="zh-TW" b="1" dirty="0"/>
              <a:t>. 19:00~19:05 </a:t>
            </a:r>
            <a:r>
              <a:rPr lang="zh-TW" altLang="zh-TW" b="1" dirty="0"/>
              <a:t>班長前言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複習第一堂課</a:t>
            </a:r>
            <a:r>
              <a:rPr lang="en-US" altLang="zh-TW" b="1" dirty="0" smtClean="0"/>
              <a:t>) </a:t>
            </a:r>
            <a:endParaRPr lang="zh-TW" altLang="zh-TW" dirty="0"/>
          </a:p>
          <a:p>
            <a:r>
              <a:rPr lang="en-US" altLang="zh-TW" b="1" dirty="0"/>
              <a:t>2. 19:05~19:40 </a:t>
            </a:r>
            <a:r>
              <a:rPr lang="zh-TW" altLang="zh-TW" b="1" dirty="0"/>
              <a:t>影片</a:t>
            </a:r>
            <a:r>
              <a:rPr lang="en-US" altLang="zh-TW" b="1" dirty="0"/>
              <a:t>(34</a:t>
            </a:r>
            <a:r>
              <a:rPr lang="zh-TW" altLang="zh-TW" b="1" dirty="0"/>
              <a:t>分</a:t>
            </a:r>
            <a:r>
              <a:rPr lang="en-US" altLang="zh-TW" b="1" dirty="0"/>
              <a:t>45</a:t>
            </a:r>
            <a:r>
              <a:rPr lang="zh-TW" altLang="zh-TW" b="1" dirty="0"/>
              <a:t>秒</a:t>
            </a:r>
            <a:r>
              <a:rPr lang="en-US" altLang="zh-TW" b="1" dirty="0"/>
              <a:t>)</a:t>
            </a:r>
            <a:r>
              <a:rPr lang="en-US" altLang="zh-TW" dirty="0"/>
              <a:t> </a:t>
            </a:r>
            <a:endParaRPr lang="zh-TW" altLang="zh-TW" dirty="0"/>
          </a:p>
          <a:p>
            <a:r>
              <a:rPr lang="en-US" altLang="zh-TW" b="1" dirty="0"/>
              <a:t>Q1.</a:t>
            </a:r>
            <a:r>
              <a:rPr lang="en-US" altLang="zh-TW" dirty="0"/>
              <a:t> </a:t>
            </a:r>
            <a:r>
              <a:rPr lang="zh-TW" altLang="zh-TW" b="1" dirty="0"/>
              <a:t>您覺得成功的主要因素</a:t>
            </a:r>
            <a:r>
              <a:rPr lang="en-US" altLang="zh-TW" b="1" dirty="0"/>
              <a:t>(</a:t>
            </a:r>
            <a:r>
              <a:rPr lang="zh-TW" altLang="zh-TW" b="1" dirty="0"/>
              <a:t>主因</a:t>
            </a:r>
            <a:r>
              <a:rPr lang="en-US" altLang="zh-TW" b="1" dirty="0"/>
              <a:t>)</a:t>
            </a:r>
            <a:r>
              <a:rPr lang="zh-TW" altLang="zh-TW" b="1" dirty="0"/>
              <a:t>是什麼</a:t>
            </a:r>
            <a:r>
              <a:rPr lang="en-US" altLang="zh-TW" b="1" dirty="0"/>
              <a:t>? </a:t>
            </a:r>
            <a:r>
              <a:rPr lang="zh-TW" altLang="zh-TW" b="1" dirty="0"/>
              <a:t>為什麼</a:t>
            </a:r>
            <a:r>
              <a:rPr lang="en-US" altLang="zh-TW" b="1" dirty="0"/>
              <a:t>?</a:t>
            </a:r>
            <a:endParaRPr lang="zh-TW" altLang="zh-TW" dirty="0"/>
          </a:p>
          <a:p>
            <a:r>
              <a:rPr lang="en-US" altLang="zh-TW" b="1" dirty="0"/>
              <a:t>3. 19:40~19:58 </a:t>
            </a:r>
            <a:r>
              <a:rPr lang="zh-TW" altLang="zh-TW" b="1" dirty="0"/>
              <a:t>研討：小組</a:t>
            </a:r>
            <a:r>
              <a:rPr lang="en-US" altLang="zh-TW" b="1" dirty="0"/>
              <a:t>7’/</a:t>
            </a:r>
            <a:r>
              <a:rPr lang="zh-TW" altLang="zh-TW" b="1" dirty="0"/>
              <a:t>大組</a:t>
            </a:r>
            <a:r>
              <a:rPr lang="en-US" altLang="zh-TW" b="1" dirty="0"/>
              <a:t>7’/</a:t>
            </a:r>
            <a:r>
              <a:rPr lang="zh-TW" altLang="zh-TW" b="1" dirty="0"/>
              <a:t>收攝</a:t>
            </a:r>
            <a:r>
              <a:rPr lang="en-US" altLang="zh-TW" b="1" dirty="0"/>
              <a:t>4’</a:t>
            </a:r>
            <a:endParaRPr lang="zh-TW" altLang="zh-TW" dirty="0"/>
          </a:p>
          <a:p>
            <a:r>
              <a:rPr lang="en-US" altLang="zh-TW" b="1" dirty="0"/>
              <a:t>4.19:58~20:08 </a:t>
            </a:r>
            <a:r>
              <a:rPr lang="zh-TW" altLang="zh-TW" b="1" dirty="0"/>
              <a:t>休息</a:t>
            </a:r>
            <a:r>
              <a:rPr lang="en-US" altLang="zh-TW" b="1" dirty="0"/>
              <a:t>10</a:t>
            </a:r>
            <a:r>
              <a:rPr lang="zh-TW" altLang="zh-TW" b="1" dirty="0"/>
              <a:t>分鐘</a:t>
            </a:r>
            <a:endParaRPr lang="zh-TW" altLang="zh-TW" dirty="0"/>
          </a:p>
          <a:p>
            <a:r>
              <a:rPr lang="en-US" altLang="zh-TW" b="1" dirty="0"/>
              <a:t>5. 20:08~20:44</a:t>
            </a:r>
            <a:r>
              <a:rPr lang="zh-TW" altLang="zh-TW" b="1" dirty="0"/>
              <a:t>影片</a:t>
            </a:r>
            <a:r>
              <a:rPr lang="en-US" altLang="zh-TW" b="1" dirty="0"/>
              <a:t>(34</a:t>
            </a:r>
            <a:r>
              <a:rPr lang="zh-TW" altLang="zh-TW" b="1" dirty="0"/>
              <a:t>分</a:t>
            </a:r>
            <a:r>
              <a:rPr lang="en-US" altLang="zh-TW" b="1" dirty="0"/>
              <a:t>45</a:t>
            </a:r>
            <a:r>
              <a:rPr lang="zh-TW" altLang="zh-TW" b="1" dirty="0"/>
              <a:t>秒</a:t>
            </a:r>
            <a:r>
              <a:rPr lang="en-US" altLang="zh-TW" b="1" dirty="0"/>
              <a:t>~</a:t>
            </a:r>
            <a:r>
              <a:rPr lang="zh-TW" altLang="zh-TW" b="1" dirty="0"/>
              <a:t>結束</a:t>
            </a:r>
            <a:r>
              <a:rPr lang="en-US" altLang="zh-TW" b="1" dirty="0"/>
              <a:t>/35</a:t>
            </a:r>
            <a:r>
              <a:rPr lang="zh-TW" altLang="zh-TW" b="1" dirty="0"/>
              <a:t>分</a:t>
            </a:r>
            <a:r>
              <a:rPr lang="en-US" altLang="zh-TW" b="1" dirty="0"/>
              <a:t>56</a:t>
            </a:r>
            <a:r>
              <a:rPr lang="zh-TW" altLang="zh-TW" b="1" dirty="0"/>
              <a:t>秒</a:t>
            </a:r>
            <a:r>
              <a:rPr lang="en-US" altLang="zh-TW" b="1" dirty="0"/>
              <a:t>)</a:t>
            </a:r>
            <a:endParaRPr lang="zh-TW" altLang="zh-TW" dirty="0"/>
          </a:p>
          <a:p>
            <a:r>
              <a:rPr lang="en-US" altLang="zh-TW" b="1" dirty="0"/>
              <a:t>6. 20:44~21:00 </a:t>
            </a:r>
            <a:r>
              <a:rPr lang="zh-TW" altLang="zh-TW" b="1" dirty="0"/>
              <a:t>學習總結</a:t>
            </a: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19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 txBox="1">
            <a:spLocks noGrp="1"/>
          </p:cNvSpPr>
          <p:nvPr>
            <p:ph type="sldNum" idx="12"/>
          </p:nvPr>
        </p:nvSpPr>
        <p:spPr>
          <a:xfrm>
            <a:off x="11762310" y="6404292"/>
            <a:ext cx="188898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body" idx="1"/>
          </p:nvPr>
        </p:nvSpPr>
        <p:spPr>
          <a:xfrm>
            <a:off x="1057949" y="1327127"/>
            <a:ext cx="9807557" cy="46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1427163" lvl="0" indent="-142716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6200"/>
              <a:buFont typeface="Microsoft JhengHei"/>
              <a:buNone/>
            </a:pPr>
            <a:r>
              <a:rPr lang="zh-TW" sz="6200" b="1">
                <a:solidFill>
                  <a:srgbClr val="0056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Q：</a:t>
            </a:r>
            <a:r>
              <a:rPr lang="zh-TW" sz="6200" b="1">
                <a:solidFill>
                  <a:srgbClr val="005696"/>
                </a:solidFill>
              </a:rPr>
              <a:t>您覺得成功的主要因素  (主因)是什麼? </a:t>
            </a:r>
            <a:endParaRPr/>
          </a:p>
          <a:p>
            <a:pPr marL="1427163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6200"/>
              <a:buFont typeface="Microsoft JhengHei"/>
              <a:buNone/>
            </a:pPr>
            <a:r>
              <a:rPr lang="zh-TW" sz="6200" b="1">
                <a:solidFill>
                  <a:srgbClr val="005696"/>
                </a:solidFill>
              </a:rPr>
              <a:t>為什麼?</a:t>
            </a:r>
            <a:endParaRPr sz="6200" b="1">
              <a:solidFill>
                <a:srgbClr val="0056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1279886" y="331941"/>
            <a:ext cx="4816114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總結分享</a:t>
            </a:r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body" idx="1"/>
          </p:nvPr>
        </p:nvSpPr>
        <p:spPr>
          <a:xfrm>
            <a:off x="1279886" y="1891430"/>
            <a:ext cx="9801096" cy="425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7800"/>
              <a:buFont typeface="Arial"/>
              <a:buNone/>
            </a:pPr>
            <a:r>
              <a:rPr lang="zh-TW" sz="7800" b="1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我今天</a:t>
            </a:r>
            <a:endParaRPr sz="7800" b="1">
              <a:solidFill>
                <a:srgbClr val="0056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7800"/>
              <a:buFont typeface="Arial"/>
              <a:buNone/>
            </a:pPr>
            <a:r>
              <a:rPr lang="zh-TW" sz="7800" b="1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印象最深刻的一句話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5696"/>
              </a:buClr>
              <a:buSzPts val="5400"/>
              <a:buFont typeface="Arial"/>
              <a:buNone/>
            </a:pPr>
            <a:r>
              <a:rPr lang="zh-TW" sz="5400" b="1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(20個字以內)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1124471" y="356993"/>
            <a:ext cx="5251277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學習筆記</a:t>
            </a:r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72325" y="1929000"/>
            <a:ext cx="11438100" cy="40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/>
          <a:p>
            <a:pPr marL="742950" lvl="0" indent="-68852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B3A77"/>
              </a:buClr>
              <a:buSzPct val="100250"/>
              <a:buFont typeface="Arial"/>
              <a:buAutoNum type="arabicPeriod"/>
            </a:pPr>
            <a:r>
              <a:rPr lang="zh-TW" sz="5700" b="1" dirty="0">
                <a:latin typeface="Arial"/>
                <a:ea typeface="Arial"/>
                <a:cs typeface="Arial"/>
                <a:sym typeface="Arial"/>
              </a:rPr>
              <a:t>學習智慧與認識生命的真相是我們這一生應該努力的方向。 </a:t>
            </a:r>
            <a:endParaRPr sz="5700" b="1" dirty="0">
              <a:latin typeface="Arial"/>
              <a:ea typeface="Arial"/>
              <a:cs typeface="Arial"/>
              <a:sym typeface="Arial"/>
            </a:endParaRPr>
          </a:p>
          <a:p>
            <a:pPr marL="742950" lvl="0" indent="-68852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B3A77"/>
              </a:buClr>
              <a:buSzPct val="100250"/>
              <a:buFont typeface="Arial"/>
              <a:buAutoNum type="arabicPeriod"/>
            </a:pPr>
            <a:r>
              <a:rPr lang="zh-TW" sz="5700" b="1" dirty="0">
                <a:latin typeface="Arial"/>
                <a:ea typeface="Arial"/>
                <a:cs typeface="Arial"/>
                <a:sym typeface="Arial"/>
              </a:rPr>
              <a:t>不管你相不相信有沒有命運，透過學習重新思考人生，才是改變命運最佳的途徑。</a:t>
            </a:r>
            <a:endParaRPr sz="5700" b="1" dirty="0">
              <a:latin typeface="Arial"/>
              <a:ea typeface="Arial"/>
              <a:cs typeface="Arial"/>
              <a:sym typeface="Arial"/>
            </a:endParaRPr>
          </a:p>
          <a:p>
            <a:pPr marL="742950" lvl="0" indent="-68852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B3A77"/>
              </a:buClr>
              <a:buSzPct val="100250"/>
              <a:buFont typeface="Arial"/>
              <a:buAutoNum type="arabicPeriod"/>
            </a:pPr>
            <a:r>
              <a:rPr lang="zh-TW" sz="5700" b="1" dirty="0">
                <a:latin typeface="Arial"/>
                <a:ea typeface="Arial"/>
                <a:cs typeface="Arial"/>
                <a:sym typeface="Arial"/>
              </a:rPr>
              <a:t>所以要繼續參加富貴人生的學習，讓自己學習智慧與了解真相改變生命！</a:t>
            </a:r>
            <a:endParaRPr sz="57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Microsoft JhengHei"/>
              <a:buNone/>
            </a:pPr>
            <a:endParaRPr sz="6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649260" y="870560"/>
            <a:ext cx="5251277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altLang="en-US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第三</a:t>
            </a:r>
            <a:r>
              <a:rPr lang="zh-TW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堂</a:t>
            </a:r>
            <a:r>
              <a:rPr lang="zh-TW" altLang="en-US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課 </a:t>
            </a:r>
            <a:r>
              <a:rPr lang="zh-TW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預告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1649260" y="2242159"/>
            <a:ext cx="9423748" cy="4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A77"/>
              </a:buClr>
              <a:buSzPts val="8000"/>
              <a:buNone/>
            </a:pPr>
            <a:r>
              <a:rPr lang="zh-TW" sz="6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我能夠主宰命運嗎？</a:t>
            </a:r>
            <a:endParaRPr sz="6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B3A77"/>
              </a:buClr>
              <a:buSzPts val="8000"/>
              <a:buNone/>
            </a:pPr>
            <a:r>
              <a:rPr lang="zh-TW" sz="6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從小我安排了什麼人生？</a:t>
            </a:r>
            <a:endParaRPr sz="6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B3A77"/>
              </a:buClr>
              <a:buSzPts val="8000"/>
              <a:buNone/>
            </a:pPr>
            <a:r>
              <a:rPr lang="zh-TW" sz="6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還是我的人生被安排了什麼？</a:t>
            </a:r>
            <a:endParaRPr sz="6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B3A77"/>
              </a:buClr>
              <a:buSzPts val="8000"/>
              <a:buFont typeface="Arial"/>
              <a:buNone/>
            </a:pPr>
            <a:endParaRPr sz="8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5560" y="434338"/>
            <a:ext cx="7488832" cy="1325882"/>
          </a:xfrm>
        </p:spPr>
        <p:txBody>
          <a:bodyPr/>
          <a:lstStyle/>
          <a:p>
            <a:r>
              <a:rPr lang="en-US" altLang="zh-TW" sz="2400" b="1" dirty="0">
                <a:solidFill>
                  <a:srgbClr val="4A3A1C"/>
                </a:solidFill>
              </a:rPr>
              <a:t>1. </a:t>
            </a:r>
            <a:r>
              <a:rPr lang="en-US" altLang="zh-TW" sz="2400" b="1" dirty="0" smtClean="0">
                <a:solidFill>
                  <a:srgbClr val="4A3A1C"/>
                </a:solidFill>
              </a:rPr>
              <a:t>19:00~19:05 </a:t>
            </a:r>
            <a:r>
              <a:rPr lang="zh-TW" altLang="en-US" b="1" dirty="0" smtClean="0"/>
              <a:t>複習</a:t>
            </a:r>
            <a:r>
              <a:rPr lang="zh-TW" altLang="en-US" b="1" dirty="0"/>
              <a:t>第一堂</a:t>
            </a:r>
            <a:r>
              <a:rPr lang="zh-TW" altLang="en-US" b="1" dirty="0" smtClean="0"/>
              <a:t>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927648" y="1700808"/>
            <a:ext cx="7272808" cy="468052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我們來到這邊學習的目的，</a:t>
            </a:r>
          </a:p>
          <a:p>
            <a:r>
              <a:rPr lang="zh-TW" altLang="en-US" sz="3600" dirty="0"/>
              <a:t>是為了解開生命的真相，</a:t>
            </a:r>
          </a:p>
          <a:p>
            <a:r>
              <a:rPr lang="zh-TW" altLang="en-US" sz="3600" dirty="0"/>
              <a:t>希臘神話妖怪鐵床告訴我們，</a:t>
            </a:r>
          </a:p>
          <a:p>
            <a:r>
              <a:rPr lang="zh-TW" altLang="en-US" sz="3600" dirty="0"/>
              <a:t>先放下心中既有的觀念，</a:t>
            </a:r>
          </a:p>
          <a:p>
            <a:r>
              <a:rPr lang="zh-TW" altLang="en-US" sz="3600" dirty="0"/>
              <a:t>才有辦法真正的學習</a:t>
            </a:r>
            <a:r>
              <a:rPr lang="zh-TW" altLang="en-US" sz="3600" dirty="0" smtClean="0"/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132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複習第一堂課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3432" y="1916832"/>
            <a:ext cx="10880298" cy="3855366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我們在沒有真相的情況之下追求的快樂，</a:t>
            </a:r>
          </a:p>
          <a:p>
            <a:r>
              <a:rPr lang="zh-TW" altLang="en-US" sz="3600" dirty="0"/>
              <a:t>不是痛苦換來的</a:t>
            </a:r>
            <a:r>
              <a:rPr lang="zh-TW" altLang="en-US" sz="3600" dirty="0" smtClean="0"/>
              <a:t>，就是</a:t>
            </a:r>
            <a:r>
              <a:rPr lang="zh-TW" altLang="en-US" sz="3600" dirty="0"/>
              <a:t>快樂完</a:t>
            </a:r>
            <a:r>
              <a:rPr lang="zh-TW" altLang="en-US" sz="3600" dirty="0" smtClean="0"/>
              <a:t>之後，會</a:t>
            </a:r>
            <a:r>
              <a:rPr lang="zh-TW" altLang="en-US" sz="3600" dirty="0"/>
              <a:t>換來</a:t>
            </a:r>
            <a:r>
              <a:rPr lang="zh-TW" altLang="en-US" sz="3600" dirty="0" smtClean="0"/>
              <a:t>痛苦。</a:t>
            </a:r>
            <a:endParaRPr lang="zh-TW" altLang="en-US" sz="3600" dirty="0"/>
          </a:p>
          <a:p>
            <a:r>
              <a:rPr lang="zh-TW" altLang="en-US" sz="3600" dirty="0" smtClean="0"/>
              <a:t>老師舉的例子：邊喝啤酒邊吃小菜、</a:t>
            </a:r>
            <a:endParaRPr lang="en-US" altLang="zh-TW" sz="3600" dirty="0" smtClean="0"/>
          </a:p>
          <a:p>
            <a:r>
              <a:rPr lang="zh-TW" altLang="en-US" sz="3600" dirty="0" smtClean="0"/>
              <a:t>連假結束前的晚上、坐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站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上課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195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0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2. 19:05~19:40 </a:t>
            </a:r>
            <a:r>
              <a:rPr lang="zh-TW" altLang="zh-TW" b="1" dirty="0"/>
              <a:t>影片</a:t>
            </a:r>
            <a:r>
              <a:rPr lang="en-US" altLang="zh-TW" b="1" dirty="0"/>
              <a:t>(34</a:t>
            </a:r>
            <a:r>
              <a:rPr lang="zh-TW" altLang="zh-TW" b="1" dirty="0"/>
              <a:t>分</a:t>
            </a:r>
            <a:r>
              <a:rPr lang="en-US" altLang="zh-TW" b="1" dirty="0"/>
              <a:t>45</a:t>
            </a:r>
            <a:r>
              <a:rPr lang="zh-TW" altLang="zh-TW" b="1" dirty="0"/>
              <a:t>秒</a:t>
            </a:r>
            <a:r>
              <a:rPr lang="en-US" altLang="zh-TW" b="1" dirty="0"/>
              <a:t>)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844824"/>
            <a:ext cx="7896200" cy="44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330</Words>
  <Application>Microsoft Office PowerPoint</Application>
  <PresentationFormat>自訂</PresentationFormat>
  <Paragraphs>42</Paragraphs>
  <Slides>29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Arial</vt:lpstr>
      <vt:lpstr>新細明體</vt:lpstr>
      <vt:lpstr>Helvetica Neue</vt:lpstr>
      <vt:lpstr>Microsoft JhengHei</vt:lpstr>
      <vt:lpstr>Times New Roman</vt:lpstr>
      <vt:lpstr>Office 佈景主題</vt:lpstr>
      <vt:lpstr>富貴人生</vt:lpstr>
      <vt:lpstr>【富貴人生L2-參考流程】 </vt:lpstr>
      <vt:lpstr>1. 19:00~19:05 複習第一堂課</vt:lpstr>
      <vt:lpstr>複習第一堂課</vt:lpstr>
      <vt:lpstr>PowerPoint 簡報</vt:lpstr>
      <vt:lpstr>2. 19:05~19:40 影片(34分45秒)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休息10分鐘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總結分享</vt:lpstr>
      <vt:lpstr>學習筆記</vt:lpstr>
      <vt:lpstr>第三堂課 預告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富貴人生</dc:title>
  <dc:creator>USER</dc:creator>
  <cp:lastModifiedBy>user</cp:lastModifiedBy>
  <cp:revision>18</cp:revision>
  <dcterms:modified xsi:type="dcterms:W3CDTF">2024-09-10T08:07:19Z</dcterms:modified>
</cp:coreProperties>
</file>