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30" r:id="rId2"/>
    <p:sldId id="403" r:id="rId3"/>
    <p:sldId id="402" r:id="rId4"/>
    <p:sldId id="383" r:id="rId5"/>
    <p:sldId id="390" r:id="rId6"/>
    <p:sldId id="382" r:id="rId7"/>
    <p:sldId id="384" r:id="rId8"/>
    <p:sldId id="387" r:id="rId9"/>
    <p:sldId id="386" r:id="rId10"/>
    <p:sldId id="388" r:id="rId11"/>
    <p:sldId id="346" r:id="rId12"/>
    <p:sldId id="389" r:id="rId13"/>
    <p:sldId id="391" r:id="rId14"/>
    <p:sldId id="393" r:id="rId15"/>
    <p:sldId id="404" r:id="rId16"/>
    <p:sldId id="392" r:id="rId17"/>
    <p:sldId id="405" r:id="rId18"/>
    <p:sldId id="406" r:id="rId19"/>
    <p:sldId id="407" r:id="rId20"/>
    <p:sldId id="297" r:id="rId21"/>
    <p:sldId id="363" r:id="rId22"/>
    <p:sldId id="381" r:id="rId23"/>
    <p:sldId id="366" r:id="rId24"/>
    <p:sldId id="372" r:id="rId25"/>
    <p:sldId id="373" r:id="rId26"/>
    <p:sldId id="374" r:id="rId27"/>
    <p:sldId id="375" r:id="rId28"/>
    <p:sldId id="376" r:id="rId29"/>
    <p:sldId id="371" r:id="rId30"/>
    <p:sldId id="377" r:id="rId31"/>
    <p:sldId id="394" r:id="rId32"/>
    <p:sldId id="395" r:id="rId33"/>
    <p:sldId id="396" r:id="rId34"/>
    <p:sldId id="353" r:id="rId35"/>
    <p:sldId id="398" r:id="rId36"/>
    <p:sldId id="399" r:id="rId37"/>
    <p:sldId id="400" r:id="rId38"/>
    <p:sldId id="401" r:id="rId39"/>
    <p:sldId id="329" r:id="rId40"/>
    <p:sldId id="379" r:id="rId41"/>
    <p:sldId id="408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3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02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3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8D031-99A5-4E5F-8D3C-6877005ACC6D}" type="datetimeFigureOut">
              <a:rPr lang="zh-TW" altLang="en-US" smtClean="0"/>
              <a:pPr/>
              <a:t>2024/11/26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F6E0B-7CCA-4DB0-8202-5AE57782B1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96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8DEF-07DF-422E-9510-2D9BD23FE9A9}" type="datetime1">
              <a:rPr lang="zh-TW" altLang="en-US" smtClean="0"/>
              <a:pPr/>
              <a:t>2024/11/26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468E-4896-442B-9D02-12CC78B8C85B}" type="datetime1">
              <a:rPr lang="zh-TW" altLang="en-US" smtClean="0"/>
              <a:pPr/>
              <a:t>2024/11/26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3EA7-F5A1-43E6-997F-7C3D2CD4FB78}" type="datetime1">
              <a:rPr lang="zh-TW" altLang="en-US" smtClean="0"/>
              <a:pPr/>
              <a:t>2024/11/26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DCF-1A84-47E5-A40C-A2F404125F8E}" type="datetime1">
              <a:rPr lang="zh-TW" altLang="en-US" smtClean="0"/>
              <a:pPr/>
              <a:t>2024/11/26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1F5B-6A92-43D8-A921-346A0383538C}" type="datetime1">
              <a:rPr lang="zh-TW" altLang="en-US" smtClean="0"/>
              <a:pPr/>
              <a:t>2024/11/26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3A55-1DA8-4724-BCAA-62CF446F7C52}" type="datetime1">
              <a:rPr lang="zh-TW" altLang="en-US" smtClean="0"/>
              <a:pPr/>
              <a:t>2024/11/26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770C-E401-4CE4-8D1A-56932EC86634}" type="datetime1">
              <a:rPr lang="zh-TW" altLang="en-US" smtClean="0"/>
              <a:pPr/>
              <a:t>2024/11/26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B76A-0FCC-4A8E-92B6-221B2CABF19F}" type="datetime1">
              <a:rPr lang="zh-TW" altLang="en-US" smtClean="0"/>
              <a:pPr/>
              <a:t>2024/11/26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8EE6-25A6-4D5E-842F-5AEC2DE87928}" type="datetime1">
              <a:rPr lang="zh-TW" altLang="en-US" smtClean="0"/>
              <a:pPr/>
              <a:t>2024/11/26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EC16-012D-420E-9AE4-8A7A6BD1B7BF}" type="datetime1">
              <a:rPr lang="zh-TW" altLang="en-US" smtClean="0"/>
              <a:pPr/>
              <a:t>2024/11/26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EF72-D701-44D8-85A1-1187E9133BD4}" type="datetime1">
              <a:rPr lang="zh-TW" altLang="en-US" smtClean="0"/>
              <a:pPr/>
              <a:t>2024/11/26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1D7CF-A536-4458-9DD1-FDB39D1AD7EC}" type="datetime1">
              <a:rPr lang="zh-TW" altLang="en-US" smtClean="0"/>
              <a:pPr/>
              <a:t>2024/11/26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E0A1A-1253-4BCE-8547-9EB8CE59E3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TRa15kalCeQ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mrim.xyz/player2/?&amp;tch=gl1&amp;af1=1a&amp;st1=736&amp;et1=806" TargetMode="External"/><Relationship Id="rId2" Type="http://schemas.openxmlformats.org/officeDocument/2006/relationships/hyperlink" Target="https://lamrim.xyz/player2/?&amp;tch=gl1&amp;af1=1a&amp;st1=250&amp;et1=555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amrim.xyz/player2/?&amp;tch=gl1&amp;af1=9a&amp;st1=1533&amp;af2=9b&amp;et2=48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amrim.xyz/player2/?&amp;tch=gl1&amp;af1=9a&amp;st1=1533&amp;af2=9b&amp;et2=480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8%96%E9%96%93" TargetMode="External"/><Relationship Id="rId2" Type="http://schemas.openxmlformats.org/officeDocument/2006/relationships/hyperlink" Target="https://zh.wikipedia.org/wiki/%E8%A7%A3%E8%84%AB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NsOKSjRnYI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c-elearning.blisswisdom.org/course/view.php?id=27&amp;section=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gmlwxFZt5Ko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gmlwxFZt5K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A_dvVANSb0&amp;t=638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tc-elearning.blisswisdom.org/mod/folder/view.php?id=60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c-elearning.blisswisdom.org/mod/folder/view.php?id=60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5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DEAE046B-B2C0-4F31-9AE2-771DEB17566A}"/>
              </a:ext>
            </a:extLst>
          </p:cNvPr>
          <p:cNvSpPr txBox="1"/>
          <p:nvPr/>
        </p:nvSpPr>
        <p:spPr>
          <a:xfrm>
            <a:off x="2058980" y="692696"/>
            <a:ext cx="864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b="1" dirty="0" smtClean="0">
                <a:latin typeface="書法家粗圓體" pitchFamily="49" charset="-120"/>
                <a:ea typeface="書法家粗圓體" pitchFamily="49" charset="-120"/>
              </a:rPr>
              <a:t>「</a:t>
            </a:r>
            <a:r>
              <a:rPr lang="zh-TW" altLang="en-US" sz="4200" b="1" dirty="0">
                <a:latin typeface="書法家粗圓體" pitchFamily="49" charset="-120"/>
                <a:ea typeface="書法家粗圓體" pitchFamily="49" charset="-120"/>
              </a:rPr>
              <a:t>菩提道次第廣論」是什麼？</a:t>
            </a:r>
            <a:endParaRPr lang="en-US" altLang="zh-TW" sz="4200" b="1" dirty="0">
              <a:latin typeface="書法家粗圓體" pitchFamily="49" charset="-120"/>
              <a:ea typeface="書法家粗圓體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3600" dirty="0">
                <a:solidFill>
                  <a:srgbClr val="FF0000"/>
                </a:solidFill>
                <a:latin typeface="書法家粗圓體" pitchFamily="49" charset="-120"/>
                <a:ea typeface="書法家粗圓體" pitchFamily="49" charset="-120"/>
              </a:rPr>
              <a:t>音檔： </a:t>
            </a:r>
            <a:r>
              <a:rPr lang="en-US" altLang="zh-TW" sz="3600" dirty="0">
                <a:solidFill>
                  <a:srgbClr val="FF0000"/>
                </a:solidFill>
                <a:latin typeface="書法家粗圓體" pitchFamily="49" charset="-120"/>
                <a:ea typeface="書法家粗圓體" pitchFamily="49" charset="-120"/>
              </a:rPr>
              <a:t>1A 04:10~09:14</a:t>
            </a:r>
          </a:p>
          <a:p>
            <a:pPr>
              <a:spcBef>
                <a:spcPts val="600"/>
              </a:spcBef>
            </a:pPr>
            <a:r>
              <a:rPr lang="zh-TW" altLang="en-US" sz="3600" dirty="0">
                <a:solidFill>
                  <a:srgbClr val="FF0000"/>
                </a:solidFill>
                <a:latin typeface="書法家粗圓體" pitchFamily="49" charset="-120"/>
                <a:ea typeface="書法家粗圓體" pitchFamily="49" charset="-120"/>
              </a:rPr>
              <a:t>舊版手抄：</a:t>
            </a:r>
            <a:r>
              <a:rPr lang="en-US" altLang="zh-TW" sz="3600" dirty="0">
                <a:solidFill>
                  <a:srgbClr val="FF0000"/>
                </a:solidFill>
                <a:latin typeface="書法家粗圓體" pitchFamily="49" charset="-120"/>
                <a:ea typeface="書法家粗圓體" pitchFamily="49" charset="-120"/>
              </a:rPr>
              <a:t>B1 </a:t>
            </a:r>
            <a:r>
              <a:rPr lang="en-US" altLang="zh-TW" sz="3600" dirty="0" smtClean="0">
                <a:solidFill>
                  <a:srgbClr val="FF0000"/>
                </a:solidFill>
                <a:latin typeface="書法家粗圓體" pitchFamily="49" charset="-120"/>
                <a:ea typeface="書法家粗圓體" pitchFamily="49" charset="-120"/>
              </a:rPr>
              <a:t>P4LL4~P7L1</a:t>
            </a:r>
            <a:endParaRPr lang="en-US" altLang="zh-TW" sz="3600" dirty="0">
              <a:solidFill>
                <a:srgbClr val="FF0000"/>
              </a:solidFill>
              <a:latin typeface="書法家粗圓體" pitchFamily="49" charset="-120"/>
              <a:ea typeface="書法家粗圓體" pitchFamily="49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0021461F-A43D-48BD-A79F-54D7CA1861C4}"/>
              </a:ext>
            </a:extLst>
          </p:cNvPr>
          <p:cNvSpPr txBox="1"/>
          <p:nvPr/>
        </p:nvSpPr>
        <p:spPr>
          <a:xfrm>
            <a:off x="2115485" y="3079375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新細明體" panose="02020500000000000000" pitchFamily="18" charset="-120"/>
                <a:hlinkClick r:id="rId2"/>
              </a:rPr>
              <a:t>音檔</a:t>
            </a:r>
            <a:r>
              <a:rPr lang="en-US" altLang="zh-TW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新細明體" panose="02020500000000000000" pitchFamily="18" charset="-120"/>
                <a:hlinkClick r:id="rId2"/>
              </a:rPr>
              <a:t>1:</a:t>
            </a:r>
            <a:r>
              <a:rPr lang="zh-TW" altLang="en-US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新細明體" panose="02020500000000000000" pitchFamily="18" charset="-120"/>
                <a:hlinkClick r:id="rId2"/>
              </a:rPr>
              <a:t> </a:t>
            </a:r>
            <a:r>
              <a:rPr lang="en-US" altLang="zh-TW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新細明體" panose="02020500000000000000" pitchFamily="18" charset="-120"/>
                <a:hlinkClick r:id="rId2"/>
              </a:rPr>
              <a:t>https://lamrim.xyz/player2/?&amp;tch=gl1&amp;af1=1a&amp;st1=250&amp;et1=555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B71D2975-8BC8-4381-B458-98668A6D6E79}"/>
              </a:ext>
            </a:extLst>
          </p:cNvPr>
          <p:cNvSpPr txBox="1"/>
          <p:nvPr/>
        </p:nvSpPr>
        <p:spPr>
          <a:xfrm>
            <a:off x="2119593" y="569216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新細明體" panose="02020500000000000000" pitchFamily="18" charset="-120"/>
                <a:hlinkClick r:id="rId3"/>
              </a:rPr>
              <a:t>音檔</a:t>
            </a:r>
            <a:r>
              <a:rPr lang="en-US" altLang="zh-TW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新細明體" panose="02020500000000000000" pitchFamily="18" charset="-120"/>
                <a:hlinkClick r:id="rId3"/>
              </a:rPr>
              <a:t>2:https://lamrim.xyz/player2/?&amp;tch=gl1&amp;af1=1a&amp;st1=736&amp;et1=806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EA7AC7BA-EE75-412D-B087-4026DA1E0529}"/>
              </a:ext>
            </a:extLst>
          </p:cNvPr>
          <p:cNvSpPr txBox="1"/>
          <p:nvPr/>
        </p:nvSpPr>
        <p:spPr>
          <a:xfrm>
            <a:off x="2115485" y="3717032"/>
            <a:ext cx="872386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solidFill>
                  <a:srgbClr val="FF0000"/>
                </a:solidFill>
                <a:latin typeface="書法家粗圓體" pitchFamily="49" charset="-120"/>
                <a:ea typeface="書法家粗圓體" pitchFamily="49" charset="-120"/>
              </a:rPr>
              <a:t>音檔：</a:t>
            </a:r>
            <a:r>
              <a:rPr lang="en-US" altLang="zh-TW" sz="3600" dirty="0">
                <a:solidFill>
                  <a:srgbClr val="FF0000"/>
                </a:solidFill>
                <a:latin typeface="書法家粗圓體" pitchFamily="49" charset="-120"/>
                <a:ea typeface="書法家粗圓體" pitchFamily="49" charset="-120"/>
              </a:rPr>
              <a:t>1A 12:16~13:26 </a:t>
            </a:r>
          </a:p>
          <a:p>
            <a:pPr>
              <a:spcBef>
                <a:spcPts val="600"/>
              </a:spcBef>
            </a:pPr>
            <a:r>
              <a:rPr lang="zh-TW" altLang="en-US" sz="3600" dirty="0">
                <a:solidFill>
                  <a:srgbClr val="FF0000"/>
                </a:solidFill>
                <a:latin typeface="書法家粗圓體" pitchFamily="49" charset="-120"/>
                <a:ea typeface="書法家粗圓體" pitchFamily="49" charset="-120"/>
              </a:rPr>
              <a:t>舊版手抄：</a:t>
            </a:r>
            <a:r>
              <a:rPr lang="en-US" altLang="zh-TW" sz="3600" dirty="0">
                <a:solidFill>
                  <a:srgbClr val="FF0000"/>
                </a:solidFill>
                <a:latin typeface="書法家粗圓體" pitchFamily="49" charset="-120"/>
                <a:ea typeface="書法家粗圓體" pitchFamily="49" charset="-120"/>
              </a:rPr>
              <a:t>B1 P8L10~P9L1 </a:t>
            </a:r>
          </a:p>
        </p:txBody>
      </p:sp>
    </p:spTree>
    <p:extLst>
      <p:ext uri="{BB962C8B-B14F-4D97-AF65-F5344CB8AC3E}">
        <p14:creationId xmlns:p14="http://schemas.microsoft.com/office/powerpoint/2010/main" val="21164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00206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《</a:t>
            </a:r>
            <a:r>
              <a:rPr lang="zh-TW" altLang="en-US" b="1" dirty="0">
                <a:solidFill>
                  <a:srgbClr val="00206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菩提道次第廣論</a:t>
            </a:r>
            <a:r>
              <a:rPr lang="en-US" altLang="zh-TW" b="1" dirty="0">
                <a:solidFill>
                  <a:srgbClr val="00206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》</a:t>
            </a:r>
            <a:endParaRPr lang="zh-TW" altLang="en-US" b="1" dirty="0">
              <a:solidFill>
                <a:srgbClr val="002060"/>
              </a:solidFill>
              <a:latin typeface="全字庫正楷體" pitchFamily="66" charset="-120"/>
              <a:ea typeface="全字庫正楷體" pitchFamily="66" charset="-120"/>
              <a:cs typeface="全字庫正楷體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3392" y="1556792"/>
            <a:ext cx="10972800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zh-TW" altLang="en-US" sz="4400" b="1" dirty="0">
                <a:solidFill>
                  <a:srgbClr val="00206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菩提：</a:t>
            </a:r>
            <a:endParaRPr lang="en-US" altLang="zh-TW" sz="4400" b="1" dirty="0">
              <a:solidFill>
                <a:srgbClr val="002060"/>
              </a:solidFill>
              <a:latin typeface="全字庫正楷體" pitchFamily="66" charset="-120"/>
              <a:ea typeface="全字庫正楷體" pitchFamily="66" charset="-120"/>
              <a:cs typeface="全字庫正楷體" pitchFamily="66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4400" b="1" dirty="0" smtClean="0">
                <a:solidFill>
                  <a:srgbClr val="00206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  道：</a:t>
            </a:r>
            <a:endParaRPr lang="en-US" altLang="zh-TW" sz="4400" b="1" dirty="0" smtClean="0">
              <a:solidFill>
                <a:srgbClr val="002060"/>
              </a:solidFill>
              <a:latin typeface="全字庫正楷體" pitchFamily="66" charset="-120"/>
              <a:ea typeface="全字庫正楷體" pitchFamily="66" charset="-120"/>
              <a:cs typeface="全字庫正楷體" pitchFamily="66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4400" b="1" dirty="0" smtClean="0">
                <a:solidFill>
                  <a:srgbClr val="00206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次第：</a:t>
            </a:r>
            <a:endParaRPr lang="en-US" altLang="zh-TW" sz="4400" b="1" dirty="0">
              <a:solidFill>
                <a:srgbClr val="002060"/>
              </a:solidFill>
              <a:latin typeface="全字庫正楷體" pitchFamily="66" charset="-120"/>
              <a:ea typeface="全字庫正楷體" pitchFamily="66" charset="-120"/>
              <a:cs typeface="全字庫正楷體" pitchFamily="66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4400" b="1" dirty="0">
                <a:solidFill>
                  <a:srgbClr val="00206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廣論：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771582" y="1556792"/>
            <a:ext cx="9674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4400" b="1" dirty="0">
                <a:solidFill>
                  <a:srgbClr val="C0000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覺、覺悟</a:t>
            </a:r>
            <a:r>
              <a:rPr lang="en-US" altLang="zh-TW" sz="4400" b="1" dirty="0">
                <a:solidFill>
                  <a:srgbClr val="C0000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;</a:t>
            </a:r>
            <a:r>
              <a:rPr lang="zh-TW" altLang="en-US" sz="4400" b="1" dirty="0">
                <a:solidFill>
                  <a:srgbClr val="C0000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「自覺、覺他、覺行圓滿」</a:t>
            </a:r>
            <a:endParaRPr lang="en-US" altLang="zh-TW" sz="4400" b="1" dirty="0">
              <a:solidFill>
                <a:srgbClr val="C00000"/>
              </a:solidFill>
              <a:latin typeface="全字庫正楷體" pitchFamily="66" charset="-120"/>
              <a:ea typeface="全字庫正楷體" pitchFamily="66" charset="-120"/>
              <a:cs typeface="全字庫正楷體" pitchFamily="66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7807" y="2564904"/>
            <a:ext cx="80307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4400" b="1" dirty="0">
                <a:solidFill>
                  <a:srgbClr val="C0000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照著它這個方法走上去的</a:t>
            </a:r>
            <a:r>
              <a:rPr lang="zh-TW" altLang="en-US" sz="4400" b="1" dirty="0" smtClean="0">
                <a:solidFill>
                  <a:srgbClr val="C0000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步驟</a:t>
            </a:r>
            <a:endParaRPr lang="en-US" altLang="zh-TW" sz="4400" b="1" dirty="0">
              <a:solidFill>
                <a:srgbClr val="C00000"/>
              </a:solidFill>
              <a:latin typeface="全字庫正楷體" pitchFamily="66" charset="-120"/>
              <a:ea typeface="全字庫正楷體" pitchFamily="66" charset="-120"/>
              <a:cs typeface="全字庫正楷體" pitchFamily="66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5640" y="3595663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4400" b="1" dirty="0" smtClean="0">
                <a:solidFill>
                  <a:srgbClr val="C0000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順序</a:t>
            </a:r>
            <a:r>
              <a:rPr lang="en-US" altLang="zh-TW" sz="4400" b="1" dirty="0" smtClean="0">
                <a:solidFill>
                  <a:srgbClr val="C0000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;</a:t>
            </a:r>
            <a:r>
              <a:rPr lang="zh-TW" altLang="en-US" sz="4400" b="1" dirty="0" smtClean="0">
                <a:solidFill>
                  <a:srgbClr val="C0000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質正、量足、次第無誤</a:t>
            </a:r>
            <a:endParaRPr lang="en-US" altLang="zh-TW" sz="4400" b="1" dirty="0">
              <a:solidFill>
                <a:srgbClr val="C00000"/>
              </a:solidFill>
              <a:latin typeface="全字庫正楷體" pitchFamily="66" charset="-120"/>
              <a:ea typeface="全字庫正楷體" pitchFamily="66" charset="-120"/>
              <a:cs typeface="全字庫正楷體" pitchFamily="66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35603" y="4653134"/>
            <a:ext cx="3924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4400" b="1" dirty="0">
                <a:solidFill>
                  <a:srgbClr val="C00000"/>
                </a:solidFill>
                <a:latin typeface="全字庫正楷體" pitchFamily="66" charset="-120"/>
                <a:ea typeface="全字庫正楷體" pitchFamily="66" charset="-120"/>
                <a:cs typeface="全字庫正楷體" pitchFamily="66" charset="-120"/>
              </a:rPr>
              <a:t>詳細地來討論</a:t>
            </a:r>
            <a:endParaRPr lang="en-US" altLang="zh-TW" sz="4400" b="1" dirty="0">
              <a:solidFill>
                <a:srgbClr val="C00000"/>
              </a:solidFill>
              <a:latin typeface="全字庫正楷體" pitchFamily="66" charset="-120"/>
              <a:ea typeface="全字庫正楷體" pitchFamily="66" charset="-120"/>
              <a:cs typeface="全字庫正楷體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85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3863752" y="525736"/>
            <a:ext cx="3600400" cy="1368152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聽聞軌理</a:t>
            </a:r>
            <a:r>
              <a:rPr lang="en-US" altLang="zh-TW" b="1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一</a:t>
            </a:r>
            <a:r>
              <a:rPr lang="en-US" altLang="zh-TW" b="1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)</a:t>
            </a:r>
            <a:endParaRPr lang="zh-TW" altLang="en-US" b="1" dirty="0">
              <a:solidFill>
                <a:srgbClr val="C00000"/>
              </a:solidFill>
              <a:latin typeface="書法家粗圓體" pitchFamily="49" charset="-120"/>
              <a:ea typeface="書法家粗圓體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副標題 5">
            <a:extLst>
              <a:ext uri="{FF2B5EF4-FFF2-40B4-BE49-F238E27FC236}">
                <a16:creationId xmlns="" xmlns:a16="http://schemas.microsoft.com/office/drawing/2014/main" id="{D4DEC26A-3D0F-59EB-1E23-4E10DB2D4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152" y="1916832"/>
            <a:ext cx="10513168" cy="3618254"/>
          </a:xfrm>
        </p:spPr>
        <p:txBody>
          <a:bodyPr>
            <a:noAutofit/>
          </a:bodyPr>
          <a:lstStyle/>
          <a:p>
            <a:pPr marL="514350" indent="-514350" algn="l">
              <a:buFont typeface="Wingdings" panose="05000000000000000000" pitchFamily="2" charset="2"/>
              <a:buChar char="l"/>
            </a:pPr>
            <a:r>
              <a:rPr lang="en-US" altLang="zh-TW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廣論</a:t>
            </a:r>
            <a:r>
              <a:rPr lang="en-US" altLang="zh-TW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en-US" altLang="zh-TW" sz="4400" b="1" kern="1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P15L9~P15L11</a:t>
            </a:r>
            <a:endParaRPr lang="en-US" altLang="zh-TW" sz="4400" b="1" kern="1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4400" b="1" kern="1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聽聞集云┌由聞知諸法～能知善惡法。</a:t>
            </a:r>
            <a:r>
              <a:rPr lang="en-US" altLang="zh-TW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｣</a:t>
            </a:r>
          </a:p>
          <a:p>
            <a:pPr marL="514350" indent="-514350" algn="l"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lang="zh-TW" altLang="en-US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音檔：</a:t>
            </a:r>
            <a:r>
              <a:rPr lang="en-US" altLang="zh-TW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9A </a:t>
            </a:r>
            <a:r>
              <a:rPr lang="en-US" altLang="zh-TW" sz="4400" b="1" kern="1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25:33~9B 08:00 </a:t>
            </a:r>
            <a:endParaRPr lang="en-US" altLang="zh-TW" sz="4400" b="1" kern="1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 algn="l"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lang="zh-TW" altLang="en-US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舊版手抄：</a:t>
            </a:r>
            <a:r>
              <a:rPr lang="en-US" altLang="zh-TW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B2 </a:t>
            </a:r>
            <a:r>
              <a:rPr lang="en-US" altLang="zh-TW" sz="4400" b="1" kern="1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P16LL3~P23L3</a:t>
            </a:r>
            <a:endParaRPr lang="zh-TW" altLang="en-US" sz="4400" b="1" kern="1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6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 t="24273" r="40192" b="9230"/>
          <a:stretch/>
        </p:blipFill>
        <p:spPr bwMode="auto">
          <a:xfrm>
            <a:off x="2639616" y="6298"/>
            <a:ext cx="10056440" cy="68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0" y="2276872"/>
            <a:ext cx="2446966" cy="1368152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b="1" kern="100" dirty="0" smtClean="0">
                <a:solidFill>
                  <a:srgbClr val="C00000"/>
                </a:solidFill>
                <a:latin typeface="Arial" pitchFamily="34" charset="0"/>
                <a:ea typeface="書法家粗圓體" pitchFamily="49" charset="-120"/>
                <a:cs typeface="Arial" pitchFamily="34" charset="0"/>
              </a:rPr>
              <a:t>P15L9~P15L11</a:t>
            </a:r>
            <a:endParaRPr lang="zh-TW" altLang="en-US" sz="2400" b="1" dirty="0">
              <a:solidFill>
                <a:srgbClr val="C00000"/>
              </a:solidFill>
              <a:latin typeface="Arial" pitchFamily="34" charset="0"/>
              <a:ea typeface="書法家粗圓體" pitchFamily="49" charset="-12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75920" y="3068960"/>
            <a:ext cx="57606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528048" y="548680"/>
            <a:ext cx="64807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287688" y="5661248"/>
            <a:ext cx="50405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4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6" t="28519" r="35625" b="1666"/>
          <a:stretch/>
        </p:blipFill>
        <p:spPr bwMode="auto">
          <a:xfrm>
            <a:off x="3431704" y="116632"/>
            <a:ext cx="849694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5156" y="2708920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zh-TW" altLang="en-US" sz="28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舊版手抄：</a:t>
            </a:r>
            <a:r>
              <a:rPr lang="en-US" altLang="zh-TW" sz="28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B2 P16LL3~P23L3</a:t>
            </a:r>
            <a:endParaRPr lang="zh-TW" altLang="en-US" sz="2800" b="1" kern="100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hlinkClick r:id="rId3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208568" y="1628800"/>
            <a:ext cx="50405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439816" y="188640"/>
            <a:ext cx="504056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2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道前基礎</a:t>
            </a: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03512" y="1700808"/>
            <a:ext cx="7502624" cy="45259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由聞知諸法</a:t>
            </a:r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聞遮諸惡</a:t>
            </a:r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聞斷無義</a:t>
            </a:r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聞得涅槃。</a:t>
            </a:r>
            <a:endParaRPr lang="zh-TW" altLang="en-US" sz="4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6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3863752" y="525736"/>
            <a:ext cx="3600400" cy="1368152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聽聞軌理</a:t>
            </a:r>
            <a:r>
              <a:rPr lang="en-US" altLang="zh-TW" b="1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一</a:t>
            </a:r>
            <a:r>
              <a:rPr lang="en-US" altLang="zh-TW" b="1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)</a:t>
            </a:r>
            <a:endParaRPr lang="zh-TW" altLang="en-US" b="1" dirty="0">
              <a:solidFill>
                <a:srgbClr val="C00000"/>
              </a:solidFill>
              <a:latin typeface="書法家粗圓體" pitchFamily="49" charset="-120"/>
              <a:ea typeface="書法家粗圓體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6" name="副標題 5">
            <a:extLst>
              <a:ext uri="{FF2B5EF4-FFF2-40B4-BE49-F238E27FC236}">
                <a16:creationId xmlns="" xmlns:a16="http://schemas.microsoft.com/office/drawing/2014/main" id="{D4DEC26A-3D0F-59EB-1E23-4E10DB2D4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152" y="1916832"/>
            <a:ext cx="10513168" cy="3618254"/>
          </a:xfrm>
        </p:spPr>
        <p:txBody>
          <a:bodyPr>
            <a:noAutofit/>
          </a:bodyPr>
          <a:lstStyle/>
          <a:p>
            <a:pPr marL="514350" indent="-514350" algn="l">
              <a:buFont typeface="Wingdings" panose="05000000000000000000" pitchFamily="2" charset="2"/>
              <a:buChar char="l"/>
            </a:pPr>
            <a:r>
              <a:rPr lang="en-US" altLang="zh-TW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《</a:t>
            </a:r>
            <a:r>
              <a:rPr lang="zh-TW" altLang="en-US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廣論</a:t>
            </a:r>
            <a:r>
              <a:rPr lang="en-US" altLang="zh-TW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》</a:t>
            </a:r>
            <a:r>
              <a:rPr lang="en-US" altLang="zh-TW" sz="4400" b="1" kern="1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P15L9~P15L11</a:t>
            </a:r>
            <a:endParaRPr lang="en-US" altLang="zh-TW" sz="4400" b="1" kern="100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hlinkClick r:id="rId2"/>
            </a:endParaRPr>
          </a:p>
          <a:p>
            <a:pPr algn="l"/>
            <a:r>
              <a:rPr lang="zh-TW" altLang="en-US" sz="4400" b="1" kern="1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聽聞集云┌由聞知諸法～能知善惡法。</a:t>
            </a:r>
            <a:r>
              <a:rPr lang="en-US" altLang="zh-TW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｣</a:t>
            </a:r>
          </a:p>
          <a:p>
            <a:pPr marL="514350" indent="-514350" algn="l"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lang="zh-TW" altLang="en-US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音檔：</a:t>
            </a:r>
            <a:r>
              <a:rPr lang="en-US" altLang="zh-TW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9A </a:t>
            </a:r>
            <a:r>
              <a:rPr lang="en-US" altLang="zh-TW" sz="4400" b="1" kern="1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25:33~9B 08:00 </a:t>
            </a:r>
            <a:endParaRPr lang="en-US" altLang="zh-TW" sz="4400" b="1" kern="100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hlinkClick r:id="rId2"/>
            </a:endParaRPr>
          </a:p>
          <a:p>
            <a:pPr marL="514350" indent="-514350" algn="l"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lang="zh-TW" altLang="en-US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舊版手抄：</a:t>
            </a:r>
            <a:r>
              <a:rPr lang="en-US" altLang="zh-TW" sz="4400" b="1" kern="1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B2 </a:t>
            </a:r>
            <a:r>
              <a:rPr lang="en-US" altLang="zh-TW" sz="4400" b="1" kern="1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P16LL3~P23L3</a:t>
            </a:r>
            <a:endParaRPr lang="zh-TW" altLang="en-US" sz="4400" b="1" kern="100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7354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名相</a:t>
            </a:r>
            <a:r>
              <a:rPr lang="en-US" altLang="zh-TW" dirty="0" smtClean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詞</a:t>
            </a:r>
            <a:r>
              <a:rPr lang="en-US" altLang="zh-TW" dirty="0" smtClean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)</a:t>
            </a:r>
            <a:r>
              <a:rPr lang="zh-TW" altLang="en-US" dirty="0" smtClean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淺釋</a:t>
            </a:r>
            <a:endParaRPr lang="zh-TW" altLang="en-US" dirty="0">
              <a:solidFill>
                <a:srgbClr val="C00000"/>
              </a:solidFill>
              <a:latin typeface="書法家粗圓體" pitchFamily="49" charset="-120"/>
              <a:ea typeface="書法家粗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3616" y="1600201"/>
            <a:ext cx="11319048" cy="4525963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戲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論：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佛教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術語，意指無法使人趨向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hlinkClick r:id="rId2" tooltip="解脫"/>
              </a:rPr>
              <a:t>解脫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hlinkClick r:id="rId3" tooltip="世間"/>
              </a:rPr>
              <a:t>世間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言論或學問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生死輪迴：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佛教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相信，除已解脫生死或自主生死的聖者外，所有眾生都不能不受六道生死輪迴的限制。佛教認為人死後，會隨著過去的業力投生，在六道裡上下浮沉。所謂六道，指的是眾生死亡後所趨往的世界，包括天、人、阿修羅、畜生、餓鬼、地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知見</a:t>
            </a:r>
            <a:r>
              <a:rPr lang="zh-TW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稠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林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知</a:t>
            </a:r>
            <a:r>
              <a:rPr lang="zh-TW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見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依靠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自己的思考分別而立的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見解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稠</a:t>
            </a:r>
            <a:r>
              <a:rPr lang="zh-TW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林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是指密茂的森林，比喻眾生邪見煩惱，交絡繁茂，好像稠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林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7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名相</a:t>
            </a:r>
            <a:r>
              <a:rPr lang="en-US" altLang="zh-TW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(</a:t>
            </a:r>
            <a:r>
              <a:rPr lang="zh-TW" altLang="en-US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詞</a:t>
            </a:r>
            <a:r>
              <a:rPr lang="en-US" altLang="zh-TW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)</a:t>
            </a:r>
            <a:r>
              <a:rPr lang="zh-TW" altLang="en-US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淺釋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界：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欲界、色界、無色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界</a:t>
            </a:r>
            <a:endParaRPr lang="en-US" altLang="zh-TW" sz="4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有漏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有煩惱而輪迴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生死。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不究竟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無漏：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無煩惱而能出離生死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究竟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44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討論題目</a:t>
            </a:r>
            <a:endParaRPr lang="zh-TW" altLang="en-US" dirty="0">
              <a:solidFill>
                <a:srgbClr val="C00000"/>
              </a:solidFill>
              <a:latin typeface="書法家粗圓體" pitchFamily="49" charset="-120"/>
              <a:ea typeface="書法家粗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對我們眼前極大部分的事情，知道得越多，倒是知見稠林，煩惱叢生，不如不知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Q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您讚成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承許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這句話？</a:t>
            </a: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日常法師：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所以他這個地方真正告訴我們的，由於聽聞佛法而得到正見，正見就是告訴你迷悟的關鍵，哪一個是對，哪一個是 </a:t>
            </a: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那麼曉得內外的差別。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開經</a:t>
            </a:r>
            <a:r>
              <a:rPr lang="zh-TW" altLang="en-US" b="1" dirty="0" smtClean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偈</a:t>
            </a:r>
            <a:endParaRPr lang="zh-TW" altLang="en-US" dirty="0">
              <a:solidFill>
                <a:srgbClr val="C00000"/>
              </a:solidFill>
              <a:latin typeface="書法家粗圓體" pitchFamily="49" charset="-120"/>
              <a:ea typeface="書法家粗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3472" y="1628800"/>
            <a:ext cx="8150696" cy="45259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無上甚深微妙法</a:t>
            </a:r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百千萬</a:t>
            </a:r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劫難遭遇</a:t>
            </a:r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今見聞得受持</a:t>
            </a:r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願</a:t>
            </a:r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解如來真實義。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8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0C70C21-D438-4CBA-ACAC-13379229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F3F45E82-1956-85EC-A332-956071184B79}"/>
              </a:ext>
            </a:extLst>
          </p:cNvPr>
          <p:cNvSpPr txBox="1"/>
          <p:nvPr/>
        </p:nvSpPr>
        <p:spPr>
          <a:xfrm>
            <a:off x="4511824" y="26064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課間休息</a:t>
            </a:r>
            <a:endParaRPr lang="en-US" altLang="zh-TW" sz="6000" dirty="0">
              <a:solidFill>
                <a:srgbClr val="C00000"/>
              </a:solidFill>
              <a:latin typeface="書法家粗圓體" pitchFamily="49" charset="-120"/>
              <a:ea typeface="書法家粗圓體" pitchFamily="49" charset="-120"/>
            </a:endParaRPr>
          </a:p>
        </p:txBody>
      </p:sp>
      <p:pic>
        <p:nvPicPr>
          <p:cNvPr id="3074" name="Picture 2" descr="小學生課間休息圖片素材-JPG圖片尺寸6720 × 4480px-高清圖案501282197-zh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916832"/>
            <a:ext cx="6027464" cy="401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436587" y="2492896"/>
            <a:ext cx="216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28’’~3’38’’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自我介紹</a:t>
            </a:r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：</a:t>
            </a:r>
            <a:r>
              <a:rPr lang="zh-TW" altLang="en-US" b="1" dirty="0" smtClean="0">
                <a:solidFill>
                  <a:srgbClr val="7030A0"/>
                </a:solidFill>
                <a:latin typeface="源泉圓體 R" pitchFamily="34" charset="-120"/>
                <a:ea typeface="源泉圓體 R" pitchFamily="34" charset="-120"/>
              </a:rPr>
              <a:t>林惠瑜</a:t>
            </a:r>
            <a:endParaRPr lang="zh-TW" altLang="en-US" dirty="0">
              <a:solidFill>
                <a:srgbClr val="7030A0"/>
              </a:solidFill>
              <a:latin typeface="源泉圓體 R" pitchFamily="34" charset="-120"/>
              <a:ea typeface="源泉圓體 R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52"/>
          <a:stretch/>
        </p:blipFill>
        <p:spPr bwMode="auto">
          <a:xfrm>
            <a:off x="6533187" y="1268760"/>
            <a:ext cx="5658813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584"/>
          <a:stretch/>
        </p:blipFill>
        <p:spPr bwMode="auto">
          <a:xfrm>
            <a:off x="695400" y="1596510"/>
            <a:ext cx="5022268" cy="50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1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392" y="85800"/>
            <a:ext cx="10972800" cy="1143000"/>
          </a:xfrm>
        </p:spPr>
        <p:txBody>
          <a:bodyPr/>
          <a:lstStyle/>
          <a:p>
            <a:r>
              <a:rPr lang="zh-TW" altLang="zh-TW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自我介紹</a:t>
            </a:r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：</a:t>
            </a:r>
            <a:r>
              <a:rPr lang="zh-TW" altLang="en-US" b="1" dirty="0" smtClean="0">
                <a:solidFill>
                  <a:srgbClr val="7030A0"/>
                </a:solidFill>
                <a:latin typeface="源泉圓體 R" pitchFamily="34" charset="-120"/>
                <a:ea typeface="源泉圓體 R" pitchFamily="34" charset="-120"/>
              </a:rPr>
              <a:t>詹伊琪</a:t>
            </a:r>
            <a:endParaRPr lang="zh-TW" altLang="en-US" dirty="0">
              <a:solidFill>
                <a:srgbClr val="7030A0"/>
              </a:solidFill>
              <a:latin typeface="源泉圓體 R" pitchFamily="34" charset="-120"/>
              <a:ea typeface="源泉圓體 R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4098" name="Picture 2" descr="C:\Users\user\OneDrive\文件\1732368074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124744"/>
            <a:ext cx="5040560" cy="59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學員</a:t>
            </a:r>
            <a:r>
              <a:rPr lang="zh-TW" altLang="zh-TW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自我介紹</a:t>
            </a:r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：</a:t>
            </a:r>
            <a:r>
              <a:rPr lang="zh-TW" altLang="en-US" b="1" dirty="0" smtClean="0">
                <a:solidFill>
                  <a:srgbClr val="7030A0"/>
                </a:solidFill>
                <a:latin typeface="源泉圓體 R" pitchFamily="34" charset="-120"/>
                <a:ea typeface="源泉圓體 R" pitchFamily="34" charset="-120"/>
              </a:rPr>
              <a:t>林淑鳳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95600" y="1484785"/>
            <a:ext cx="4694312" cy="4248472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您是誰？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住那裡？</a:t>
            </a:r>
            <a:endParaRPr lang="en-US" altLang="zh-TW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工作？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興趣？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專長？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學廣論有何期待？</a:t>
            </a:r>
            <a:endParaRPr lang="zh-TW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3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學員</a:t>
            </a:r>
            <a:r>
              <a:rPr lang="zh-TW" altLang="zh-TW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自我介紹</a:t>
            </a:r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：</a:t>
            </a:r>
            <a:r>
              <a:rPr lang="zh-TW" altLang="en-US" b="1" dirty="0">
                <a:solidFill>
                  <a:srgbClr val="7030A0"/>
                </a:solidFill>
                <a:latin typeface="源泉圓體 R" pitchFamily="34" charset="-120"/>
                <a:ea typeface="源泉圓體 R" pitchFamily="34" charset="-120"/>
              </a:rPr>
              <a:t>廖昕締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95600" y="1484785"/>
            <a:ext cx="4694312" cy="4248472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您是誰？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住那裡？</a:t>
            </a:r>
            <a:endParaRPr lang="en-US" altLang="zh-TW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工作？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興趣？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專長？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學廣論有何期待？</a:t>
            </a:r>
            <a:endParaRPr lang="zh-TW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學員</a:t>
            </a:r>
            <a:r>
              <a:rPr lang="zh-TW" altLang="zh-TW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自我介紹</a:t>
            </a:r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：</a:t>
            </a:r>
            <a:r>
              <a:rPr lang="zh-TW" altLang="en-US" b="1" dirty="0">
                <a:solidFill>
                  <a:srgbClr val="7030A0"/>
                </a:solidFill>
                <a:latin typeface="源泉圓體 R" pitchFamily="34" charset="-120"/>
                <a:ea typeface="源泉圓體 R" pitchFamily="34" charset="-120"/>
              </a:rPr>
              <a:t>王文生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95600" y="1484785"/>
            <a:ext cx="4694312" cy="4248472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您是誰？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住那裡？</a:t>
            </a:r>
            <a:endParaRPr lang="en-US" altLang="zh-TW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工作？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興趣？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專長？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學廣論有何期待？</a:t>
            </a:r>
            <a:endParaRPr lang="zh-TW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學員</a:t>
            </a:r>
            <a:r>
              <a:rPr lang="zh-TW" altLang="zh-TW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自我介紹</a:t>
            </a:r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：</a:t>
            </a:r>
            <a:r>
              <a:rPr lang="zh-TW" altLang="en-US" b="1" dirty="0">
                <a:solidFill>
                  <a:srgbClr val="7030A0"/>
                </a:solidFill>
                <a:latin typeface="源泉圓體 R" pitchFamily="34" charset="-120"/>
                <a:ea typeface="源泉圓體 R" pitchFamily="34" charset="-120"/>
              </a:rPr>
              <a:t>張家榮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95600" y="1484785"/>
            <a:ext cx="4694312" cy="4248472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您是誰？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住那裡？</a:t>
            </a:r>
            <a:endParaRPr lang="en-US" altLang="zh-TW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工作？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興趣？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專長？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學廣論有何期待？</a:t>
            </a:r>
            <a:endParaRPr lang="zh-TW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7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學員</a:t>
            </a:r>
            <a:r>
              <a:rPr lang="zh-TW" altLang="zh-TW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自我介紹</a:t>
            </a:r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：</a:t>
            </a:r>
            <a:r>
              <a:rPr lang="zh-TW" altLang="en-US" b="1" dirty="0">
                <a:solidFill>
                  <a:srgbClr val="7030A0"/>
                </a:solidFill>
                <a:latin typeface="源泉圓體 R" pitchFamily="34" charset="-120"/>
                <a:ea typeface="源泉圓體 R" pitchFamily="34" charset="-120"/>
              </a:rPr>
              <a:t>林柔妡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95600" y="1484785"/>
            <a:ext cx="4694312" cy="4248472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您是誰？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住那裡？</a:t>
            </a:r>
            <a:endParaRPr lang="en-US" altLang="zh-TW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工作？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興趣？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專長？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學廣論有何期待？</a:t>
            </a:r>
            <a:endParaRPr lang="zh-TW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9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溫馨時間：</a:t>
            </a:r>
            <a:r>
              <a:rPr lang="zh-TW" altLang="en-US" b="1" dirty="0" smtClean="0">
                <a:solidFill>
                  <a:srgbClr val="7030A0"/>
                </a:solidFill>
                <a:latin typeface="源泉圓體 R" pitchFamily="34" charset="-120"/>
                <a:ea typeface="源泉圓體 R" pitchFamily="34" charset="-120"/>
              </a:rPr>
              <a:t>釋疑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9518848" cy="4525963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隨</a:t>
            </a:r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喜：</a:t>
            </a:r>
            <a:r>
              <a:rPr lang="zh-TW" altLang="en-US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好事情發生在你身上，我高興得像是發生在我身上一樣！</a:t>
            </a:r>
            <a:endParaRPr lang="en-US" altLang="zh-TW" sz="4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其他提問？</a:t>
            </a:r>
            <a:endParaRPr lang="zh-TW" altLang="en-US" sz="4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0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r="15104"/>
          <a:stretch/>
        </p:blipFill>
        <p:spPr bwMode="auto">
          <a:xfrm>
            <a:off x="1752600" y="152400"/>
            <a:ext cx="8750300" cy="644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4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源泉圓體 R" pitchFamily="34" charset="-120"/>
                <a:ea typeface="源泉圓體 R" pitchFamily="34" charset="-120"/>
              </a:rPr>
              <a:t>八字真言</a:t>
            </a:r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：觀功念恩、代人著想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5480" y="2348880"/>
            <a:ext cx="9518848" cy="237626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觀功：看到別人的功德、優點。</a:t>
            </a:r>
            <a:endParaRPr lang="en-US" altLang="zh-TW" sz="4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4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念恩：看到別人對我的付出、幫助。</a:t>
            </a:r>
            <a:endParaRPr lang="zh-TW" altLang="en-US" sz="4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1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r="1061" b="14413"/>
          <a:stretch/>
        </p:blipFill>
        <p:spPr>
          <a:xfrm>
            <a:off x="0" y="2348880"/>
            <a:ext cx="12192000" cy="450912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879"/>
            <a:ext cx="436780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322" y="1772816"/>
            <a:ext cx="3230679" cy="270016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19403" y="470129"/>
            <a:ext cx="107531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sz="5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</a:t>
            </a:r>
            <a:r>
              <a:rPr lang="zh-TW" altLang="zh-TW" sz="5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三種不同人生觀</a:t>
            </a:r>
            <a:endParaRPr lang="zh-TW" altLang="en-US" sz="5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35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39616" y="620688"/>
            <a:ext cx="9313035" cy="144016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rgbClr val="002060"/>
                </a:solidFill>
                <a:latin typeface="王漢宗特圓體繁" pitchFamily="18" charset="-120"/>
                <a:ea typeface="王漢宗特圓體繁" pitchFamily="18" charset="-120"/>
                <a:sym typeface="Wingdings" pitchFamily="2" charset="2"/>
              </a:rPr>
              <a:t></a:t>
            </a:r>
            <a:r>
              <a:rPr lang="zh-TW" altLang="zh-TW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觀過念</a:t>
            </a:r>
            <a:r>
              <a:rPr lang="zh-TW" altLang="zh-TW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怨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</a:b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 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處處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不滿，責怪他人</a:t>
            </a:r>
            <a:r>
              <a:rPr lang="zh-TW" altLang="zh-TW" dirty="0" smtClean="0">
                <a:solidFill>
                  <a:srgbClr val="002060"/>
                </a:solidFill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zh-TW" altLang="en-US" dirty="0">
              <a:solidFill>
                <a:srgbClr val="002060"/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735627" y="1874264"/>
            <a:ext cx="9456373" cy="2490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 smtClean="0">
                <a:solidFill>
                  <a:srgbClr val="002060"/>
                </a:solidFill>
                <a:latin typeface="王漢宗特圓體繁" pitchFamily="18" charset="-120"/>
                <a:ea typeface="王漢宗特圓體繁" pitchFamily="18" charset="-120"/>
                <a:sym typeface="Wingdings" pitchFamily="2" charset="2"/>
              </a:rPr>
              <a:t></a:t>
            </a:r>
            <a:r>
              <a:rPr lang="zh-TW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觀光念閒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冷眼旁觀，漠不關心</a:t>
            </a:r>
            <a:r>
              <a:rPr lang="zh-TW" altLang="zh-TW" dirty="0" smtClean="0">
                <a:solidFill>
                  <a:srgbClr val="002060"/>
                </a:solidFill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zh-TW" altLang="en-US" dirty="0">
              <a:solidFill>
                <a:srgbClr val="002060"/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639616" y="3962496"/>
            <a:ext cx="9552384" cy="2490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dirty="0" smtClean="0">
                <a:solidFill>
                  <a:srgbClr val="002060"/>
                </a:solidFill>
                <a:latin typeface="王漢宗特圓體繁" pitchFamily="18" charset="-120"/>
                <a:ea typeface="王漢宗特圓體繁" pitchFamily="18" charset="-120"/>
                <a:sym typeface="Wingdings" pitchFamily="2" charset="2"/>
              </a:rPr>
              <a:t></a:t>
            </a:r>
            <a:r>
              <a:rPr lang="zh-TW" altLang="zh-TW" b="1" dirty="0" smtClean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觀功念恩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觀別人的功德，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念別人對我的恩情</a:t>
            </a:r>
            <a:r>
              <a:rPr lang="zh-TW" altLang="zh-TW" dirty="0">
                <a:solidFill>
                  <a:srgbClr val="002060"/>
                </a:solidFill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35360" y="260648"/>
            <a:ext cx="288032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觀老大</a:t>
            </a:r>
            <a:endParaRPr lang="zh-TW" altLang="en-US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31371" y="2060848"/>
            <a:ext cx="288032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觀老二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31371" y="3789040"/>
            <a:ext cx="288032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觀老三</a:t>
            </a:r>
            <a:endParaRPr lang="zh-TW" altLang="en-US" b="1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 rot="1414829">
            <a:off x="8047458" y="629436"/>
            <a:ext cx="4559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觀家三</a:t>
            </a:r>
            <a:r>
              <a:rPr lang="zh-TW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兄弟</a:t>
            </a:r>
            <a:endParaRPr lang="zh-TW" altLang="en-US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1736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21210829">
            <a:off x="6315896" y="171175"/>
            <a:ext cx="24889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9600" b="1" cap="all" spc="0" dirty="0" smtClean="0">
                <a:ln w="0"/>
                <a:gradFill flip="none" rotWithShape="1">
                  <a:gsLst>
                    <a:gs pos="23000">
                      <a:srgbClr val="3013E7"/>
                    </a:gs>
                    <a:gs pos="2000">
                      <a:srgbClr val="FF0000"/>
                    </a:gs>
                    <a:gs pos="42000">
                      <a:srgbClr val="4E0FD8"/>
                    </a:gs>
                    <a:gs pos="77000">
                      <a:srgbClr val="6B0BC9"/>
                    </a:gs>
                    <a:gs pos="50000">
                      <a:srgbClr val="FFC000"/>
                    </a:gs>
                    <a:gs pos="33000">
                      <a:srgbClr val="1A8D48"/>
                    </a:gs>
                    <a:gs pos="57000">
                      <a:srgbClr val="FF0000"/>
                    </a:gs>
                    <a:gs pos="87000">
                      <a:srgbClr val="CA2161">
                        <a:lumMod val="100000"/>
                      </a:srgbClr>
                    </a:gs>
                    <a:gs pos="9000">
                      <a:srgbClr val="EE3F17"/>
                    </a:gs>
                    <a:gs pos="68000">
                      <a:srgbClr val="A603AB"/>
                    </a:gs>
                  </a:gsLst>
                  <a:lin ang="0" scaled="1"/>
                  <a:tileRect/>
                </a:gra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觀</a:t>
            </a:r>
            <a:endParaRPr lang="zh-TW" altLang="en-US" sz="9600" b="1" cap="all" spc="0" dirty="0">
              <a:ln w="0"/>
              <a:gradFill flip="none" rotWithShape="1">
                <a:gsLst>
                  <a:gs pos="23000">
                    <a:srgbClr val="3013E7"/>
                  </a:gs>
                  <a:gs pos="2000">
                    <a:srgbClr val="FF0000"/>
                  </a:gs>
                  <a:gs pos="42000">
                    <a:srgbClr val="4E0FD8"/>
                  </a:gs>
                  <a:gs pos="77000">
                    <a:srgbClr val="6B0BC9"/>
                  </a:gs>
                  <a:gs pos="50000">
                    <a:srgbClr val="FFC000"/>
                  </a:gs>
                  <a:gs pos="33000">
                    <a:srgbClr val="1A8D48"/>
                  </a:gs>
                  <a:gs pos="57000">
                    <a:srgbClr val="FF0000"/>
                  </a:gs>
                  <a:gs pos="87000">
                    <a:srgbClr val="CA2161">
                      <a:lumMod val="100000"/>
                    </a:srgbClr>
                  </a:gs>
                  <a:gs pos="9000">
                    <a:srgbClr val="EE3F17"/>
                  </a:gs>
                  <a:gs pos="68000">
                    <a:srgbClr val="A603AB"/>
                  </a:gs>
                </a:gsLst>
                <a:lin ang="0" scaled="1"/>
                <a:tileRect/>
              </a:gra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 rot="633233">
            <a:off x="8380395" y="3708153"/>
            <a:ext cx="23042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9600" b="1" cap="all" spc="0" dirty="0" smtClean="0">
                <a:ln w="0"/>
                <a:gradFill flip="none" rotWithShape="1">
                  <a:gsLst>
                    <a:gs pos="23000">
                      <a:srgbClr val="3013E7"/>
                    </a:gs>
                    <a:gs pos="2000">
                      <a:srgbClr val="FF0000"/>
                    </a:gs>
                    <a:gs pos="42000">
                      <a:srgbClr val="4E0FD8"/>
                    </a:gs>
                    <a:gs pos="77000">
                      <a:srgbClr val="6B0BC9"/>
                    </a:gs>
                    <a:gs pos="50000">
                      <a:srgbClr val="FFC000"/>
                    </a:gs>
                    <a:gs pos="33000">
                      <a:srgbClr val="1A8D48"/>
                    </a:gs>
                    <a:gs pos="57000">
                      <a:srgbClr val="FF0000"/>
                    </a:gs>
                    <a:gs pos="87000">
                      <a:srgbClr val="CA2161">
                        <a:lumMod val="100000"/>
                      </a:srgbClr>
                    </a:gs>
                    <a:gs pos="9000">
                      <a:srgbClr val="EE3F17"/>
                    </a:gs>
                    <a:gs pos="68000">
                      <a:srgbClr val="A603AB"/>
                    </a:gs>
                  </a:gsLst>
                  <a:lin ang="0" scaled="1"/>
                  <a:tileRect/>
                </a:gra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恩</a:t>
            </a:r>
            <a:endParaRPr lang="zh-TW" altLang="en-US" sz="9600" b="1" cap="all" spc="0" dirty="0">
              <a:ln w="0"/>
              <a:gradFill flip="none" rotWithShape="1">
                <a:gsLst>
                  <a:gs pos="23000">
                    <a:srgbClr val="3013E7"/>
                  </a:gs>
                  <a:gs pos="2000">
                    <a:srgbClr val="FF0000"/>
                  </a:gs>
                  <a:gs pos="42000">
                    <a:srgbClr val="4E0FD8"/>
                  </a:gs>
                  <a:gs pos="77000">
                    <a:srgbClr val="6B0BC9"/>
                  </a:gs>
                  <a:gs pos="50000">
                    <a:srgbClr val="FFC000"/>
                  </a:gs>
                  <a:gs pos="33000">
                    <a:srgbClr val="1A8D48"/>
                  </a:gs>
                  <a:gs pos="57000">
                    <a:srgbClr val="FF0000"/>
                  </a:gs>
                  <a:gs pos="87000">
                    <a:srgbClr val="CA2161">
                      <a:lumMod val="100000"/>
                    </a:srgbClr>
                  </a:gs>
                  <a:gs pos="9000">
                    <a:srgbClr val="EE3F17"/>
                  </a:gs>
                  <a:gs pos="68000">
                    <a:srgbClr val="A603AB"/>
                  </a:gs>
                </a:gsLst>
                <a:lin ang="0" scaled="1"/>
                <a:tileRect/>
              </a:gra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65118" y="2558305"/>
            <a:ext cx="19202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9600" b="1" cap="all" spc="0" dirty="0" smtClean="0">
                <a:ln w="0"/>
                <a:gradFill flip="none" rotWithShape="1">
                  <a:gsLst>
                    <a:gs pos="23000">
                      <a:srgbClr val="3013E7"/>
                    </a:gs>
                    <a:gs pos="2000">
                      <a:srgbClr val="FF0000"/>
                    </a:gs>
                    <a:gs pos="42000">
                      <a:srgbClr val="4E0FD8"/>
                    </a:gs>
                    <a:gs pos="77000">
                      <a:srgbClr val="6B0BC9"/>
                    </a:gs>
                    <a:gs pos="50000">
                      <a:srgbClr val="FFC000"/>
                    </a:gs>
                    <a:gs pos="33000">
                      <a:srgbClr val="1A8D48"/>
                    </a:gs>
                    <a:gs pos="57000">
                      <a:srgbClr val="FF0000"/>
                    </a:gs>
                    <a:gs pos="87000">
                      <a:srgbClr val="CA2161">
                        <a:lumMod val="100000"/>
                      </a:srgbClr>
                    </a:gs>
                    <a:gs pos="9000">
                      <a:srgbClr val="EE3F17"/>
                    </a:gs>
                    <a:gs pos="68000">
                      <a:srgbClr val="A603AB"/>
                    </a:gs>
                  </a:gsLst>
                  <a:lin ang="0" scaled="1"/>
                  <a:tileRect/>
                </a:gra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念</a:t>
            </a:r>
            <a:endParaRPr lang="zh-TW" altLang="en-US" sz="9600" b="1" cap="all" spc="0" dirty="0">
              <a:ln w="0"/>
              <a:gradFill flip="none" rotWithShape="1">
                <a:gsLst>
                  <a:gs pos="23000">
                    <a:srgbClr val="3013E7"/>
                  </a:gs>
                  <a:gs pos="2000">
                    <a:srgbClr val="FF0000"/>
                  </a:gs>
                  <a:gs pos="42000">
                    <a:srgbClr val="4E0FD8"/>
                  </a:gs>
                  <a:gs pos="77000">
                    <a:srgbClr val="6B0BC9"/>
                  </a:gs>
                  <a:gs pos="50000">
                    <a:srgbClr val="FFC000"/>
                  </a:gs>
                  <a:gs pos="33000">
                    <a:srgbClr val="1A8D48"/>
                  </a:gs>
                  <a:gs pos="57000">
                    <a:srgbClr val="FF0000"/>
                  </a:gs>
                  <a:gs pos="87000">
                    <a:srgbClr val="CA2161">
                      <a:lumMod val="100000"/>
                    </a:srgbClr>
                  </a:gs>
                  <a:gs pos="9000">
                    <a:srgbClr val="EE3F17"/>
                  </a:gs>
                  <a:gs pos="68000">
                    <a:srgbClr val="A603AB"/>
                  </a:gs>
                </a:gsLst>
                <a:lin ang="0" scaled="1"/>
                <a:tileRect/>
              </a:gra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 rot="21421526">
            <a:off x="7933879" y="1254102"/>
            <a:ext cx="22930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9600" b="1" cap="all" spc="0" dirty="0" smtClean="0">
                <a:ln w="0"/>
                <a:gradFill flip="none" rotWithShape="1">
                  <a:gsLst>
                    <a:gs pos="23000">
                      <a:srgbClr val="3013E7"/>
                    </a:gs>
                    <a:gs pos="2000">
                      <a:srgbClr val="FF0000"/>
                    </a:gs>
                    <a:gs pos="42000">
                      <a:srgbClr val="4E0FD8"/>
                    </a:gs>
                    <a:gs pos="77000">
                      <a:srgbClr val="6B0BC9"/>
                    </a:gs>
                    <a:gs pos="50000">
                      <a:srgbClr val="FFC000"/>
                    </a:gs>
                    <a:gs pos="33000">
                      <a:srgbClr val="1A8D48"/>
                    </a:gs>
                    <a:gs pos="57000">
                      <a:srgbClr val="FF0000"/>
                    </a:gs>
                    <a:gs pos="87000">
                      <a:srgbClr val="CA2161">
                        <a:lumMod val="100000"/>
                      </a:srgbClr>
                    </a:gs>
                    <a:gs pos="9000">
                      <a:srgbClr val="EE3F17"/>
                    </a:gs>
                    <a:gs pos="68000">
                      <a:srgbClr val="A603AB"/>
                    </a:gs>
                  </a:gsLst>
                  <a:lin ang="0" scaled="1"/>
                  <a:tileRect/>
                </a:gra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功</a:t>
            </a:r>
            <a:endParaRPr lang="zh-TW" altLang="en-US" sz="9600" b="1" cap="all" spc="0" dirty="0">
              <a:ln w="0"/>
              <a:gradFill flip="none" rotWithShape="1">
                <a:gsLst>
                  <a:gs pos="23000">
                    <a:srgbClr val="3013E7"/>
                  </a:gs>
                  <a:gs pos="2000">
                    <a:srgbClr val="FF0000"/>
                  </a:gs>
                  <a:gs pos="42000">
                    <a:srgbClr val="4E0FD8"/>
                  </a:gs>
                  <a:gs pos="77000">
                    <a:srgbClr val="6B0BC9"/>
                  </a:gs>
                  <a:gs pos="50000">
                    <a:srgbClr val="FFC000"/>
                  </a:gs>
                  <a:gs pos="33000">
                    <a:srgbClr val="1A8D48"/>
                  </a:gs>
                  <a:gs pos="57000">
                    <a:srgbClr val="FF0000"/>
                  </a:gs>
                  <a:gs pos="87000">
                    <a:srgbClr val="CA2161">
                      <a:lumMod val="100000"/>
                    </a:srgbClr>
                  </a:gs>
                  <a:gs pos="9000">
                    <a:srgbClr val="EE3F17"/>
                  </a:gs>
                  <a:gs pos="68000">
                    <a:srgbClr val="A603AB"/>
                  </a:gs>
                </a:gsLst>
                <a:lin ang="0" scaled="1"/>
                <a:tileRect/>
              </a:gra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0819" y="116632"/>
            <a:ext cx="2870200" cy="20955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99" y="3267750"/>
            <a:ext cx="4367808" cy="3587328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 rot="1256562">
            <a:off x="938159" y="228329"/>
            <a:ext cx="1632181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9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</a:t>
            </a:r>
            <a:endParaRPr lang="zh-TW" altLang="en-US" sz="9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 rot="21408888">
            <a:off x="2891244" y="968009"/>
            <a:ext cx="1632181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9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endParaRPr lang="zh-TW" altLang="en-US" sz="9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 rot="1007709">
            <a:off x="1888027" y="2291263"/>
            <a:ext cx="1632181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9600" b="1" dirty="0" smtClean="0">
                <a:solidFill>
                  <a:srgbClr val="004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念</a:t>
            </a:r>
            <a:endParaRPr lang="zh-TW" altLang="en-US" sz="9600" b="1" dirty="0">
              <a:solidFill>
                <a:srgbClr val="004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 rot="20276566">
            <a:off x="407560" y="3503034"/>
            <a:ext cx="2022392" cy="1353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9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怨</a:t>
            </a:r>
            <a:endParaRPr lang="zh-TW" altLang="en-US" sz="9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14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39416" y="1124744"/>
            <a:ext cx="22322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秒開始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念母恩</a:t>
            </a:r>
            <a:endParaRPr lang="zh-TW" altLang="en-US" sz="4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4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75720" y="620688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觀功念恩的次第</a:t>
            </a:r>
            <a:endParaRPr lang="zh-TW" altLang="en-US" sz="4400" dirty="0">
              <a:solidFill>
                <a:srgbClr val="C00000"/>
              </a:solidFill>
              <a:latin typeface="書法家粗圓體" pitchFamily="49" charset="-120"/>
              <a:ea typeface="書法家粗圓體" pitchFamily="49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215680" y="2204864"/>
            <a:ext cx="5973667" cy="3168352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由親而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疏</a:t>
            </a:r>
            <a:endParaRPr lang="en-US" altLang="zh-TW" sz="5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由近而遠</a:t>
            </a:r>
            <a:endParaRPr lang="en-US" altLang="zh-TW" sz="5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</a:t>
            </a:r>
            <a:r>
              <a:rPr lang="zh-TW" altLang="en-US" sz="5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身邊的人</a:t>
            </a: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開始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64787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26288" y="1268760"/>
            <a:ext cx="933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r>
              <a:rPr lang="zh-TW" altLang="zh-TW" sz="4400" b="1" spc="300" dirty="0" smtClean="0">
                <a:solidFill>
                  <a:srgbClr val="FA007D"/>
                </a:solidFill>
                <a:latin typeface="微軟正黑體" pitchFamily="34" charset="-120"/>
                <a:ea typeface="微軟正黑體" pitchFamily="34" charset="-120"/>
              </a:rPr>
              <a:t>改變</a:t>
            </a:r>
            <a:r>
              <a:rPr lang="zh-TW" altLang="zh-TW" sz="4400" b="1" spc="3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對家人的態度</a:t>
            </a:r>
            <a:r>
              <a:rPr lang="zh-TW" altLang="zh-TW" sz="4400" b="1" spc="3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4400" b="1" spc="3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r="6908" b="10502"/>
          <a:stretch/>
        </p:blipFill>
        <p:spPr bwMode="auto">
          <a:xfrm>
            <a:off x="8290242" y="4697761"/>
            <a:ext cx="3893749" cy="217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r="7264" b="5837"/>
          <a:stretch/>
        </p:blipFill>
        <p:spPr>
          <a:xfrm>
            <a:off x="4286238" y="4786322"/>
            <a:ext cx="4043599" cy="216024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b="6388"/>
          <a:stretch/>
        </p:blipFill>
        <p:spPr bwMode="auto">
          <a:xfrm>
            <a:off x="0" y="4786322"/>
            <a:ext cx="4286237" cy="207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575719" y="404664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觀功念恩的次第</a:t>
            </a:r>
            <a:endParaRPr lang="zh-TW" altLang="en-US" sz="4400" dirty="0">
              <a:solidFill>
                <a:srgbClr val="C00000"/>
              </a:solidFill>
              <a:latin typeface="書法家粗圓體" pitchFamily="49" charset="-120"/>
              <a:ea typeface="書法家粗圓體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1424" y="2105482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r>
              <a:rPr lang="zh-TW" altLang="zh-TW" sz="4400" b="1" spc="3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用更</a:t>
            </a:r>
            <a:r>
              <a:rPr lang="zh-TW" altLang="zh-TW" sz="4400" b="1" spc="300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溫和</a:t>
            </a:r>
            <a:r>
              <a:rPr lang="zh-TW" altLang="zh-TW" sz="4400" b="1" spc="3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、更深刻的</a:t>
            </a:r>
            <a:r>
              <a:rPr lang="zh-TW" altLang="zh-TW" sz="4400" b="1" spc="300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關注</a:t>
            </a:r>
            <a:r>
              <a:rPr lang="zh-TW" altLang="zh-TW" sz="4400" b="1" spc="3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zh-TW" altLang="zh-TW" sz="4400" b="1" spc="3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4400" b="1" spc="3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3432" y="2924944"/>
            <a:ext cx="81701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r>
              <a:rPr lang="zh-TW" altLang="zh-TW" sz="4400" b="1" spc="3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講</a:t>
            </a:r>
            <a:r>
              <a:rPr lang="zh-TW" altLang="zh-TW" sz="4400" b="1" spc="300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感恩</a:t>
            </a:r>
            <a:r>
              <a:rPr lang="zh-TW" altLang="zh-TW" sz="4400" b="1" spc="3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的話，他就會很感動</a:t>
            </a:r>
            <a:r>
              <a:rPr lang="en-US" altLang="zh-TW" sz="4400" b="1" spc="3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;</a:t>
            </a:r>
            <a:endParaRPr lang="en-US" altLang="zh-TW" sz="4400" b="1" spc="3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0675" y="3861048"/>
            <a:ext cx="9097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r>
              <a:rPr lang="zh-TW" altLang="zh-TW" sz="4400" b="1" spc="6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給家</a:t>
            </a:r>
            <a:r>
              <a:rPr lang="zh-TW" altLang="zh-TW" sz="4400" b="1" spc="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注入</a:t>
            </a:r>
            <a:r>
              <a:rPr lang="zh-TW" altLang="en-US" sz="4400" b="1" spc="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和平</a:t>
            </a:r>
            <a:r>
              <a:rPr lang="zh-TW" altLang="en-US" sz="4400" b="1" spc="6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4400" b="1" spc="6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感恩</a:t>
            </a:r>
            <a:r>
              <a:rPr lang="zh-TW" altLang="zh-TW" sz="4400" b="1" spc="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的力量。</a:t>
            </a:r>
            <a:endParaRPr lang="zh-TW" altLang="en-US" sz="4400" spc="300" dirty="0">
              <a:solidFill>
                <a:srgbClr val="002060"/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76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51784" y="332656"/>
            <a:ext cx="3254152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轉換公式</a:t>
            </a:r>
            <a:r>
              <a:rPr lang="zh-TW" altLang="en-US" b="1" dirty="0" smtClean="0">
                <a:solidFill>
                  <a:srgbClr val="C00000"/>
                </a:solidFill>
                <a:latin typeface="書法家粗圓體" pitchFamily="49" charset="-120"/>
                <a:ea typeface="書法家粗圓體" pitchFamily="49" charset="-120"/>
              </a:rPr>
              <a:t>：</a:t>
            </a:r>
            <a:endParaRPr lang="zh-TW" altLang="en-US" dirty="0">
              <a:solidFill>
                <a:srgbClr val="C00000"/>
              </a:solidFill>
              <a:latin typeface="書法家粗圓體" pitchFamily="49" charset="-120"/>
              <a:ea typeface="書法家粗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7435" y="1600201"/>
            <a:ext cx="10273141" cy="4525963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雖然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…(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不好的一面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…(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好的一面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1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我今天能為你做</a:t>
            </a:r>
            <a:r>
              <a:rPr lang="zh-TW" altLang="en-US" sz="4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些什麼</a:t>
            </a: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，讓你心情好一點</a:t>
            </a:r>
            <a:endParaRPr lang="en-US" altLang="zh-TW"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67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15415" y="1338913"/>
            <a:ext cx="10177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zh-TW" altLang="en-US" sz="4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務必在我們的周圍不斷地練習，觸境</a:t>
            </a:r>
            <a:r>
              <a:rPr lang="zh-TW" altLang="en-US" sz="4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逢緣</a:t>
            </a:r>
            <a:r>
              <a:rPr lang="zh-TW" altLang="en-US" sz="4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，一遇見了我們就練習，儘量想辦法去看人家的功德。</a:t>
            </a:r>
            <a:endParaRPr lang="zh-TW" altLang="en-US" sz="4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3484750" y="116632"/>
            <a:ext cx="49086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DE4A22"/>
                </a:solidFill>
                <a:latin typeface="微軟正黑體" pitchFamily="34" charset="-120"/>
                <a:ea typeface="微軟正黑體" pitchFamily="34" charset="-120"/>
              </a:rPr>
              <a:t>智慧小語</a:t>
            </a:r>
            <a:endParaRPr lang="zh-TW" altLang="en-US" b="1" dirty="0">
              <a:solidFill>
                <a:srgbClr val="DE4A2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 descr="H:\實用文料\圖庫\人物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56374" y="4447341"/>
            <a:ext cx="2191013" cy="21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="" xmlns:a16="http://schemas.microsoft.com/office/drawing/2014/main" id="{BE44047C-609E-4C02-8F18-DBD450078053}"/>
              </a:ext>
            </a:extLst>
          </p:cNvPr>
          <p:cNvSpPr txBox="1">
            <a:spLocks/>
          </p:cNvSpPr>
          <p:nvPr/>
        </p:nvSpPr>
        <p:spPr>
          <a:xfrm>
            <a:off x="1703512" y="1166018"/>
            <a:ext cx="9649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zh-TW" altLang="en-US" sz="5600" b="1" u="sng" kern="1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學習總結</a:t>
            </a:r>
            <a:r>
              <a:rPr lang="en-US" altLang="zh-TW" sz="5600" b="1" u="sng" kern="1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sz="5600" b="1" kern="1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寫下並分享您今天印象最深刻的一句話</a:t>
            </a:r>
            <a:endParaRPr lang="en-US" altLang="zh-TW" sz="5600" b="1" kern="1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en-US" altLang="zh-TW" sz="56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(20</a:t>
            </a:r>
            <a:r>
              <a:rPr lang="zh-TW" altLang="en-US" sz="56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個字以內</a:t>
            </a:r>
            <a:r>
              <a:rPr lang="en-US" altLang="zh-TW" sz="5600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5600" b="1" kern="1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5600" dirty="0"/>
          </a:p>
        </p:txBody>
      </p:sp>
    </p:spTree>
    <p:extLst>
      <p:ext uri="{BB962C8B-B14F-4D97-AF65-F5344CB8AC3E}">
        <p14:creationId xmlns:p14="http://schemas.microsoft.com/office/powerpoint/2010/main" val="31158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8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05063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由聞知諸法，</a:t>
            </a:r>
            <a:endParaRPr lang="en-US" altLang="zh-TW" sz="4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由聞遮諸惡</a:t>
            </a:r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400" b="1" dirty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  <a:cs typeface="+mj-cs"/>
              </a:rPr>
              <a:t>戒</a:t>
            </a:r>
            <a:endParaRPr lang="en-US" altLang="zh-TW" sz="4400" b="1" dirty="0">
              <a:solidFill>
                <a:srgbClr val="C00000"/>
              </a:solidFill>
              <a:latin typeface="源泉圓體 R" pitchFamily="34" charset="-120"/>
              <a:ea typeface="源泉圓體 R" pitchFamily="34" charset="-120"/>
              <a:cs typeface="+mj-cs"/>
            </a:endParaRPr>
          </a:p>
          <a:p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由聞斷無義</a:t>
            </a:r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400" b="1" dirty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  <a:cs typeface="+mj-cs"/>
              </a:rPr>
              <a:t>定</a:t>
            </a:r>
            <a:endParaRPr lang="en-US" altLang="zh-TW" sz="4400" b="1" dirty="0">
              <a:solidFill>
                <a:srgbClr val="C00000"/>
              </a:solidFill>
              <a:latin typeface="源泉圓體 R" pitchFamily="34" charset="-120"/>
              <a:ea typeface="源泉圓體 R" pitchFamily="34" charset="-120"/>
              <a:cs typeface="+mj-cs"/>
            </a:endParaRPr>
          </a:p>
          <a:p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由聞得涅槃</a:t>
            </a:r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4400" b="1" dirty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  <a:cs typeface="+mj-cs"/>
              </a:rPr>
              <a:t>慧</a:t>
            </a:r>
            <a:endParaRPr lang="zh-TW" altLang="en-US" sz="4400" b="1" dirty="0">
              <a:solidFill>
                <a:srgbClr val="C00000"/>
              </a:solidFill>
              <a:latin typeface="源泉圓體 R" pitchFamily="34" charset="-120"/>
              <a:ea typeface="源泉圓體 R" pitchFamily="34" charset="-120"/>
              <a:cs typeface="+mj-cs"/>
            </a:endParaRPr>
          </a:p>
          <a:p>
            <a:endParaRPr lang="zh-TW" altLang="en-US" sz="4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今日課程學習重點</a:t>
            </a:r>
            <a:endParaRPr lang="zh-TW" altLang="en-US" dirty="0">
              <a:solidFill>
                <a:srgbClr val="C00000"/>
              </a:solidFill>
              <a:latin typeface="源泉圓體 R" pitchFamily="34" charset="-120"/>
              <a:ea typeface="源泉圓體 R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88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420128" y="2276872"/>
            <a:ext cx="10210800" cy="1730623"/>
          </a:xfrm>
        </p:spPr>
        <p:txBody>
          <a:bodyPr>
            <a:normAutofit fontScale="90000"/>
          </a:bodyPr>
          <a:lstStyle/>
          <a:p>
            <a:pPr algn="l">
              <a:lnSpc>
                <a:spcPct val="125000"/>
              </a:lnSpc>
              <a:spcBef>
                <a:spcPts val="1800"/>
              </a:spcBef>
            </a:pPr>
            <a:r>
              <a:rPr lang="en-US" altLang="zh-TW" sz="6000" b="1" kern="1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zh-TW" sz="5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廣論</a:t>
            </a:r>
            <a:r>
              <a:rPr lang="en-US" altLang="zh-TW" sz="5800" b="1" kern="1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en-US" altLang="zh-TW" sz="58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P15LL3~P16L6</a:t>
            </a:r>
            <a:r>
              <a:rPr lang="en-US" altLang="zh-TW" sz="58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8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5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如何講聞二種殊勝</a:t>
            </a:r>
            <a:r>
              <a:rPr lang="zh-TW" altLang="en-US" sz="5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～聽聞勝利。</a:t>
            </a:r>
            <a:r>
              <a:rPr lang="en-US" altLang="zh-TW" sz="5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endParaRPr lang="zh-TW" altLang="en-US" sz="5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2" name="標題 4">
            <a:extLst>
              <a:ext uri="{FF2B5EF4-FFF2-40B4-BE49-F238E27FC236}">
                <a16:creationId xmlns:a16="http://schemas.microsoft.com/office/drawing/2014/main" xmlns="" id="{EF445C18-69F2-3A25-DE2A-A1A98930CD67}"/>
              </a:ext>
            </a:extLst>
          </p:cNvPr>
          <p:cNvSpPr txBox="1">
            <a:spLocks/>
          </p:cNvSpPr>
          <p:nvPr/>
        </p:nvSpPr>
        <p:spPr>
          <a:xfrm>
            <a:off x="1703512" y="1124744"/>
            <a:ext cx="5580112" cy="938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5000"/>
              </a:lnSpc>
              <a:spcAft>
                <a:spcPts val="1200"/>
              </a:spcAft>
            </a:pPr>
            <a:r>
              <a:rPr lang="zh-TW" altLang="zh-TW" sz="5000" b="1" u="sng" kern="1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下次上課進度預告</a:t>
            </a:r>
            <a:endParaRPr lang="zh-TW" altLang="en-US" sz="5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2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663952" y="764704"/>
            <a:ext cx="79208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663952" y="2132856"/>
            <a:ext cx="792088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5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404863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淺識福智團體、廣論</a:t>
            </a:r>
            <a:endParaRPr lang="en-US" altLang="zh-TW" sz="4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八字真言：觀功念恩、代人著想</a:t>
            </a:r>
            <a:endParaRPr lang="en-US" altLang="zh-TW" sz="4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4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源泉圓體 R" pitchFamily="34" charset="-120"/>
                <a:ea typeface="源泉圓體 R" pitchFamily="34" charset="-120"/>
              </a:rPr>
              <a:t>前行課程學習重點</a:t>
            </a:r>
            <a:endParaRPr lang="zh-TW" altLang="en-US" dirty="0">
              <a:solidFill>
                <a:srgbClr val="C00000"/>
              </a:solidFill>
              <a:latin typeface="源泉圓體 R" pitchFamily="34" charset="-120"/>
              <a:ea typeface="源泉圓體 R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59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福智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團體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榮譽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112</a:t>
            </a:r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年宗教團體表揚大會</a:t>
            </a:r>
          </a:p>
          <a:p>
            <a:pPr marL="0" indent="0">
              <a:buNone/>
            </a:pPr>
            <a:endParaRPr lang="en-US" altLang="zh-TW" sz="4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hlinkClick r:id="rId2"/>
            </a:endParaRPr>
          </a:p>
          <a:p>
            <a:pPr marL="0" indent="0">
              <a:buNone/>
            </a:pPr>
            <a:r>
              <a:rPr lang="en-US" altLang="zh-TW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10:38</a:t>
            </a:r>
            <a:r>
              <a:rPr lang="zh-TW" altLang="en-US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 </a:t>
            </a:r>
            <a:r>
              <a:rPr lang="en-US" altLang="zh-TW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【</a:t>
            </a:r>
            <a:r>
              <a:rPr lang="zh-TW" altLang="en-US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鳳山寺</a:t>
            </a:r>
            <a:r>
              <a:rPr lang="en-US" altLang="zh-TW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】</a:t>
            </a:r>
            <a:r>
              <a:rPr lang="zh-TW" altLang="en-US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獲宗教公益</a:t>
            </a:r>
            <a:r>
              <a:rPr lang="zh-TW" altLang="en-US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深耕</a:t>
            </a:r>
            <a:r>
              <a:rPr lang="en-US" altLang="zh-TW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10</a:t>
            </a:r>
            <a:r>
              <a:rPr lang="zh-TW" altLang="en-US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年獎 </a:t>
            </a:r>
            <a:endParaRPr lang="en-US" altLang="zh-TW" sz="4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hlinkClick r:id="rId2"/>
            </a:endParaRPr>
          </a:p>
          <a:p>
            <a:pPr marL="0" indent="0">
              <a:buNone/>
            </a:pPr>
            <a:r>
              <a:rPr lang="en-US" altLang="zh-TW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11:02</a:t>
            </a:r>
            <a:r>
              <a:rPr lang="zh-TW" altLang="en-US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 </a:t>
            </a:r>
            <a:r>
              <a:rPr lang="en-US" altLang="zh-TW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【</a:t>
            </a:r>
            <a:r>
              <a:rPr lang="zh-TW" altLang="en-US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月稱光明寺</a:t>
            </a:r>
            <a:r>
              <a:rPr lang="en-US" altLang="zh-TW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】</a:t>
            </a:r>
            <a:r>
              <a:rPr lang="zh-TW" altLang="en-US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獲宗教公益獎 </a:t>
            </a:r>
            <a:endParaRPr lang="en-US" altLang="zh-TW" sz="4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hlinkClick r:id="rId2"/>
            </a:endParaRPr>
          </a:p>
          <a:p>
            <a:pPr marL="0" indent="0">
              <a:buNone/>
            </a:pPr>
            <a:r>
              <a:rPr lang="en-US" altLang="zh-TW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11:28</a:t>
            </a:r>
            <a:r>
              <a:rPr lang="zh-TW" altLang="en-US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 </a:t>
            </a:r>
            <a:r>
              <a:rPr lang="en-US" altLang="zh-TW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【</a:t>
            </a:r>
            <a:r>
              <a:rPr lang="zh-TW" altLang="en-US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鳳山寺</a:t>
            </a:r>
            <a:r>
              <a:rPr lang="en-US" altLang="zh-TW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】</a:t>
            </a:r>
            <a:r>
              <a:rPr lang="zh-TW" altLang="en-US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獲宗教公益獎 </a:t>
            </a:r>
            <a:endParaRPr lang="en-US" altLang="zh-TW" sz="4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hlinkClick r:id="rId2"/>
            </a:endParaRPr>
          </a:p>
          <a:p>
            <a:pPr marL="0" indent="0">
              <a:buNone/>
            </a:pPr>
            <a:r>
              <a:rPr lang="en-US" altLang="zh-TW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11:53</a:t>
            </a:r>
            <a:r>
              <a:rPr lang="zh-TW" altLang="en-US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 </a:t>
            </a:r>
            <a:r>
              <a:rPr lang="en-US" altLang="zh-TW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【</a:t>
            </a:r>
            <a:r>
              <a:rPr lang="zh-TW" altLang="en-US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南海寺</a:t>
            </a:r>
            <a:r>
              <a:rPr lang="en-US" altLang="zh-TW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】</a:t>
            </a:r>
            <a:r>
              <a:rPr lang="zh-TW" altLang="en-US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  <a:t>獲宗教公益獎 </a:t>
            </a:r>
            <a:br>
              <a:rPr lang="zh-TW" altLang="en-US" sz="4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/>
              </a:rPr>
            </a:br>
            <a:endParaRPr lang="zh-TW" altLang="en-US" sz="4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hlinkClick r:id="rId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7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日常法師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6" name="圖片版面配置區 11">
            <a:hlinkClick r:id="rId2"/>
            <a:extLst>
              <a:ext uri="{FF2B5EF4-FFF2-40B4-BE49-F238E27FC236}">
                <a16:creationId xmlns:a16="http://schemas.microsoft.com/office/drawing/2014/main" xmlns="" id="{314D4260-46D6-475D-8AC3-5B30F1D05B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" r="36822" b="7326"/>
          <a:stretch/>
        </p:blipFill>
        <p:spPr>
          <a:xfrm>
            <a:off x="191344" y="1412776"/>
            <a:ext cx="4890539" cy="4393434"/>
          </a:xfrm>
          <a:prstGeom prst="rect">
            <a:avLst/>
          </a:prstGeom>
        </p:spPr>
      </p:pic>
      <p:sp>
        <p:nvSpPr>
          <p:cNvPr id="7" name="文字版面配置區 3">
            <a:extLst>
              <a:ext uri="{FF2B5EF4-FFF2-40B4-BE49-F238E27FC236}">
                <a16:creationId xmlns:a16="http://schemas.microsoft.com/office/drawing/2014/main" xmlns="" id="{530C4CAA-4918-4CE0-BC22-B0EC2D5B4546}"/>
              </a:ext>
            </a:extLst>
          </p:cNvPr>
          <p:cNvSpPr txBox="1">
            <a:spLocks/>
          </p:cNvSpPr>
          <p:nvPr/>
        </p:nvSpPr>
        <p:spPr>
          <a:xfrm>
            <a:off x="6744072" y="6858000"/>
            <a:ext cx="6162103" cy="557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19936" y="135196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日常老和尚生於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1929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年，從小受父親鼓勵出家，願做天下第一等人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47928" y="3290128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他畢生致力弘揚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菩提道次第廣論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，率領福智僧俗，廣大聞思，弘法利生，希望佛法久住世間，眾生獲安樂。</a:t>
            </a:r>
            <a:endParaRPr lang="en-US" altLang="zh-TW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423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A1A-1253-4BCE-8547-9EB8CE59E34A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9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1095</Words>
  <Application>Microsoft Office PowerPoint</Application>
  <PresentationFormat>自訂</PresentationFormat>
  <Paragraphs>186</Paragraphs>
  <Slides>41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Office 佈景主題</vt:lpstr>
      <vt:lpstr>PowerPoint 簡報</vt:lpstr>
      <vt:lpstr>開經偈</vt:lpstr>
      <vt:lpstr>PowerPoint 簡報</vt:lpstr>
      <vt:lpstr>PowerPoint 簡報</vt:lpstr>
      <vt:lpstr>PowerPoint 簡報</vt:lpstr>
      <vt:lpstr>前行課程學習重點</vt:lpstr>
      <vt:lpstr>福智團體的榮譽</vt:lpstr>
      <vt:lpstr>日常法師</vt:lpstr>
      <vt:lpstr>PowerPoint 簡報</vt:lpstr>
      <vt:lpstr>PowerPoint 簡報</vt:lpstr>
      <vt:lpstr>《菩提道次第廣論》</vt:lpstr>
      <vt:lpstr>聽聞軌理(一)</vt:lpstr>
      <vt:lpstr>P15L9~P15L11</vt:lpstr>
      <vt:lpstr>PowerPoint 簡報</vt:lpstr>
      <vt:lpstr>道前基礎</vt:lpstr>
      <vt:lpstr>聽聞軌理(一)</vt:lpstr>
      <vt:lpstr>名相(詞)淺釋</vt:lpstr>
      <vt:lpstr>名相(詞)淺釋</vt:lpstr>
      <vt:lpstr>討論題目</vt:lpstr>
      <vt:lpstr>PowerPoint 簡報</vt:lpstr>
      <vt:lpstr>PowerPoint 簡報</vt:lpstr>
      <vt:lpstr>自我介紹：林惠瑜</vt:lpstr>
      <vt:lpstr>自我介紹：詹伊琪</vt:lpstr>
      <vt:lpstr>學員自我介紹：林淑鳳</vt:lpstr>
      <vt:lpstr>學員自我介紹：廖昕締</vt:lpstr>
      <vt:lpstr>學員自我介紹：王文生</vt:lpstr>
      <vt:lpstr>學員自我介紹：張家榮</vt:lpstr>
      <vt:lpstr>學員自我介紹：林柔妡</vt:lpstr>
      <vt:lpstr>溫馨時間：釋疑</vt:lpstr>
      <vt:lpstr>八字真言：觀功念恩、代人著想</vt:lpstr>
      <vt:lpstr>PowerPoint 簡報</vt:lpstr>
      <vt:lpstr>觀過念怨：   處處不滿，責怪他人。</vt:lpstr>
      <vt:lpstr>PowerPoint 簡報</vt:lpstr>
      <vt:lpstr>PowerPoint 簡報</vt:lpstr>
      <vt:lpstr>PowerPoint 簡報</vt:lpstr>
      <vt:lpstr>PowerPoint 簡報</vt:lpstr>
      <vt:lpstr>轉換公式：</vt:lpstr>
      <vt:lpstr>PowerPoint 簡報</vt:lpstr>
      <vt:lpstr>PowerPoint 簡報</vt:lpstr>
      <vt:lpstr>今日課程學習重點</vt:lpstr>
      <vt:lpstr>《廣論》 P15LL3~P16L6 ｢如何講聞二種殊勝～聽聞勝利。｣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284</cp:revision>
  <dcterms:created xsi:type="dcterms:W3CDTF">2021-03-08T14:04:19Z</dcterms:created>
  <dcterms:modified xsi:type="dcterms:W3CDTF">2024-11-26T07:33:49Z</dcterms:modified>
</cp:coreProperties>
</file>